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</p:sldMasterIdLst>
  <p:notesMasterIdLst>
    <p:notesMasterId r:id="rId5"/>
  </p:notesMasterIdLst>
  <p:handoutMasterIdLst>
    <p:handoutMasterId r:id="rId27"/>
  </p:handoutMasterIdLst>
  <p:sldIdLst>
    <p:sldId id="257" r:id="rId4"/>
    <p:sldId id="259" r:id="rId6"/>
    <p:sldId id="266" r:id="rId7"/>
    <p:sldId id="263" r:id="rId8"/>
    <p:sldId id="262" r:id="rId9"/>
    <p:sldId id="260" r:id="rId10"/>
    <p:sldId id="282" r:id="rId11"/>
    <p:sldId id="284" r:id="rId12"/>
    <p:sldId id="285" r:id="rId13"/>
    <p:sldId id="268" r:id="rId14"/>
    <p:sldId id="287" r:id="rId15"/>
    <p:sldId id="275" r:id="rId16"/>
    <p:sldId id="288" r:id="rId17"/>
    <p:sldId id="267" r:id="rId18"/>
    <p:sldId id="293" r:id="rId19"/>
    <p:sldId id="296" r:id="rId20"/>
    <p:sldId id="261" r:id="rId21"/>
    <p:sldId id="269" r:id="rId22"/>
    <p:sldId id="301" r:id="rId23"/>
    <p:sldId id="302" r:id="rId24"/>
    <p:sldId id="303" r:id="rId25"/>
    <p:sldId id="304" r:id="rId26"/>
  </p:sldIdLst>
  <p:sldSz cx="12192000" cy="6858000"/>
  <p:notesSz cx="6858000" cy="9144000"/>
  <p:embeddedFontLst>
    <p:embeddedFont>
      <p:font typeface="微软雅黑" panose="020B0503020204020204" charset="-122"/>
      <p:regular r:id="rId31"/>
    </p:embeddedFont>
    <p:embeddedFont>
      <p:font typeface="华文行楷" panose="02010800040101010101" charset="-122"/>
      <p:regular r:id="rId32"/>
    </p:embeddedFont>
    <p:embeddedFont>
      <p:font typeface="汉仪雪君体简" panose="0201060000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仿宋" panose="02010609060101010101" pitchFamily="49" charset="-122"/>
      <p:regular r:id="rId38"/>
    </p:embeddedFont>
    <p:embeddedFont>
      <p:font typeface="等线 Light" panose="02010600030101010101" charset="-122"/>
      <p:regular r:id="rId39"/>
    </p:embeddedFont>
    <p:embeddedFont>
      <p:font typeface="等线" panose="02010600030101010101" charset="-122"/>
      <p:regular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ECE"/>
    <a:srgbClr val="69CDDC"/>
    <a:srgbClr val="88B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936" y="378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0" Type="http://schemas.openxmlformats.org/officeDocument/2006/relationships/font" Target="fonts/font10.fntdata"/><Relationship Id="rId4" Type="http://schemas.openxmlformats.org/officeDocument/2006/relationships/slide" Target="slides/slide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A73E3-BC68-42A2-8226-29686AE5C5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1731A-E0BA-4DFA-A873-76C76A49CC4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B1DE-8C88-1B40-AF2F-538F1A28FB5F}" type="slidenum">
              <a:rPr lang="en-US" altLang="zh-CN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88259" y="188259"/>
            <a:ext cx="11806518" cy="64949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889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4" t="54704"/>
          <a:stretch>
            <a:fillRect/>
          </a:stretch>
        </p:blipFill>
        <p:spPr>
          <a:xfrm flipH="1">
            <a:off x="10953114" y="0"/>
            <a:ext cx="1238925" cy="1008914"/>
          </a:xfrm>
          <a:prstGeom prst="rect">
            <a:avLst/>
          </a:prstGeom>
        </p:spPr>
      </p:pic>
      <p:pic>
        <p:nvPicPr>
          <p:cNvPr id="3" name="图片 2" descr="心芽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 contrast="-18000"/>
          </a:blip>
          <a:stretch>
            <a:fillRect/>
          </a:stretch>
        </p:blipFill>
        <p:spPr>
          <a:xfrm>
            <a:off x="53975" y="245745"/>
            <a:ext cx="1220470" cy="862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88259" y="188259"/>
            <a:ext cx="11806518" cy="64949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889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4" t="54704"/>
          <a:stretch>
            <a:fillRect/>
          </a:stretch>
        </p:blipFill>
        <p:spPr>
          <a:xfrm flipH="1">
            <a:off x="10953114" y="0"/>
            <a:ext cx="1238925" cy="1008914"/>
          </a:xfrm>
          <a:prstGeom prst="rect">
            <a:avLst/>
          </a:prstGeom>
        </p:spPr>
      </p:pic>
      <p:pic>
        <p:nvPicPr>
          <p:cNvPr id="3" name="图片 2" descr="心芽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 contrast="-18000"/>
          </a:blip>
          <a:stretch>
            <a:fillRect/>
          </a:stretch>
        </p:blipFill>
        <p:spPr>
          <a:xfrm>
            <a:off x="53975" y="245745"/>
            <a:ext cx="1220470" cy="862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tiff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1.tiff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心芽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 contrast="-18000"/>
          </a:blip>
          <a:stretch>
            <a:fillRect/>
          </a:stretch>
        </p:blipFill>
        <p:spPr>
          <a:xfrm>
            <a:off x="53975" y="245745"/>
            <a:ext cx="1220470" cy="8629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DFFEB-D271-4B4C-BCD8-1698FBE32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8D7A6-DDCC-4802-87A6-C74F5B2DDCB1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心芽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 contrast="-18000"/>
          </a:blip>
          <a:stretch>
            <a:fillRect/>
          </a:stretch>
        </p:blipFill>
        <p:spPr>
          <a:xfrm>
            <a:off x="53975" y="245745"/>
            <a:ext cx="1220470" cy="8629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6.svg"/><Relationship Id="rId6" Type="http://schemas.openxmlformats.org/officeDocument/2006/relationships/image" Target="../media/image19.png"/><Relationship Id="rId5" Type="http://schemas.openxmlformats.org/officeDocument/2006/relationships/image" Target="../media/image5.svg"/><Relationship Id="rId4" Type="http://schemas.openxmlformats.org/officeDocument/2006/relationships/image" Target="../media/image18.png"/><Relationship Id="rId3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0.png"/><Relationship Id="rId1" Type="http://schemas.openxmlformats.org/officeDocument/2006/relationships/tags" Target="../tags/tag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9.svg"/><Relationship Id="rId6" Type="http://schemas.openxmlformats.org/officeDocument/2006/relationships/image" Target="../media/image31.png"/><Relationship Id="rId5" Type="http://schemas.openxmlformats.org/officeDocument/2006/relationships/image" Target="../media/image8.svg"/><Relationship Id="rId4" Type="http://schemas.openxmlformats.org/officeDocument/2006/relationships/image" Target="../media/image30.png"/><Relationship Id="rId3" Type="http://schemas.openxmlformats.org/officeDocument/2006/relationships/image" Target="../media/image7.sv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12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8.xml"/><Relationship Id="rId1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9.xml"/><Relationship Id="rId1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0.xml"/><Relationship Id="rId2" Type="http://schemas.openxmlformats.org/officeDocument/2006/relationships/image" Target="../media/image3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.svg"/><Relationship Id="rId2" Type="http://schemas.openxmlformats.org/officeDocument/2006/relationships/image" Target="../media/image13.png"/><Relationship Id="rId1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5"/>
          <a:stretch>
            <a:fillRect/>
          </a:stretch>
        </p:blipFill>
        <p:spPr>
          <a:xfrm>
            <a:off x="5791835" y="-382270"/>
            <a:ext cx="6400165" cy="7929245"/>
          </a:xfrm>
          <a:prstGeom prst="rect">
            <a:avLst/>
          </a:prstGeom>
        </p:spPr>
      </p:pic>
      <p:sp>
        <p:nvSpPr>
          <p:cNvPr id="10" name="PA_文本框 19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ltGray">
          <a:xfrm>
            <a:off x="809308" y="4145280"/>
            <a:ext cx="5461635" cy="8197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400" b="1" spc="300" dirty="0">
                <a:solidFill>
                  <a:srgbClr val="88BD2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浙江大学党委学生工作部</a:t>
            </a:r>
            <a:endParaRPr lang="zh-CN" altLang="en-US" sz="2400" b="1" spc="300" dirty="0">
              <a:solidFill>
                <a:srgbClr val="88BD24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sz="2400" b="1" spc="300" dirty="0">
                <a:solidFill>
                  <a:srgbClr val="88BD2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浙江大学心理健康教育与咨询中心</a:t>
            </a:r>
            <a:endParaRPr lang="zh-CN" altLang="en-US" sz="2400" b="1" spc="300" dirty="0">
              <a:solidFill>
                <a:srgbClr val="88BD24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2" r="16650" b="74756"/>
          <a:stretch>
            <a:fillRect/>
          </a:stretch>
        </p:blipFill>
        <p:spPr>
          <a:xfrm>
            <a:off x="0" y="4638040"/>
            <a:ext cx="5495290" cy="22275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40635" y="4965065"/>
            <a:ext cx="19989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400" b="1" spc="300" dirty="0">
                <a:solidFill>
                  <a:srgbClr val="88BD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2022年4月</a:t>
            </a:r>
            <a:endParaRPr lang="zh-CN" altLang="en-US" sz="2400" b="1" spc="300" dirty="0">
              <a:solidFill>
                <a:srgbClr val="88BD2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2790"/>
            <a:ext cx="6667500" cy="3025140"/>
          </a:xfrm>
          <a:prstGeom prst="rect">
            <a:avLst/>
          </a:prstGeom>
        </p:spPr>
      </p:pic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1132205" y="443230"/>
            <a:ext cx="53892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dirty="0">
                <a:solidFill>
                  <a:srgbClr val="118ECE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汉仪雪君体简" panose="02010600000101010101" charset="-122"/>
              </a:rPr>
              <a:t>浙江大学“心晴四季”系列心理班会课</a:t>
            </a:r>
            <a:endParaRPr lang="zh-CN" altLang="en-US" b="1" dirty="0">
              <a:solidFill>
                <a:srgbClr val="118ECE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汉仪雪君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0770" y="397079"/>
            <a:ext cx="3434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在校生小洪的故事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7865" y="1259205"/>
            <a:ext cx="6934835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洪是大二学生，因为同城异地的女友要分手。所以就出校门坐地铁赶去女友所在的学校，两人在校外见面，去商城逛街吃饭，总算是哄好了，安心回到学校。可第二天的新闻报道出来，小洪发现他们昨天去的商城中出现了“阳性病例”。他内心忐忑，不知道自己和女友是否会被感染，也不知道后续会发生什么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02385" y="3930015"/>
            <a:ext cx="2396490" cy="689610"/>
            <a:chOff x="1438" y="5936"/>
            <a:chExt cx="3774" cy="1086"/>
          </a:xfrm>
        </p:grpSpPr>
        <p:sp>
          <p:nvSpPr>
            <p:cNvPr id="5" name="圆角矩形标注 4"/>
            <p:cNvSpPr/>
            <p:nvPr/>
          </p:nvSpPr>
          <p:spPr>
            <a:xfrm>
              <a:off x="1438" y="5936"/>
              <a:ext cx="3775" cy="1086"/>
            </a:xfrm>
            <a:prstGeom prst="wedgeRoundRectCallout">
              <a:avLst>
                <a:gd name="adj1" fmla="val -39484"/>
                <a:gd name="adj2" fmla="val 75305"/>
                <a:gd name="adj3" fmla="val 16667"/>
              </a:avLst>
            </a:prstGeom>
            <a:noFill/>
            <a:ln>
              <a:solidFill>
                <a:srgbClr val="118EC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898" y="6117"/>
              <a:ext cx="30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会集中隔离吗？</a:t>
              </a:r>
              <a:endPara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877685" y="1425575"/>
            <a:ext cx="4803775" cy="5412740"/>
            <a:chOff x="11860" y="2826"/>
            <a:chExt cx="6176" cy="688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 cstate="screen"/>
            <a:srcRect l="16657" t="17935" r="16824" b="7944"/>
            <a:stretch>
              <a:fillRect/>
            </a:stretch>
          </p:blipFill>
          <p:spPr>
            <a:xfrm flipH="1">
              <a:off x="11860" y="2826"/>
              <a:ext cx="6177" cy="688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2273" y="4409"/>
              <a:ext cx="1886" cy="18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516255" y="4919345"/>
            <a:ext cx="3173095" cy="689610"/>
          </a:xfrm>
          <a:prstGeom prst="wedgeRoundRectCallout">
            <a:avLst>
              <a:gd name="adj1" fmla="val -40104"/>
              <a:gd name="adj2" fmla="val 72007"/>
              <a:gd name="adj3" fmla="val 16667"/>
            </a:avLst>
          </a:prstGeom>
          <a:noFill/>
          <a:ln>
            <a:solidFill>
              <a:srgbClr val="118EC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97560" y="5055870"/>
            <a:ext cx="272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隔离点的生活方便吗？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圆角矩形标注 10"/>
          <p:cNvSpPr/>
          <p:nvPr/>
        </p:nvSpPr>
        <p:spPr>
          <a:xfrm flipH="1">
            <a:off x="4006215" y="3653155"/>
            <a:ext cx="3002915" cy="694055"/>
          </a:xfrm>
          <a:prstGeom prst="wedgeRoundRectCallout">
            <a:avLst>
              <a:gd name="adj1" fmla="val -37147"/>
              <a:gd name="adj2" fmla="val 72232"/>
              <a:gd name="adj3" fmla="val 16667"/>
            </a:avLst>
          </a:prstGeom>
          <a:noFill/>
          <a:ln>
            <a:solidFill>
              <a:srgbClr val="118EC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148455" y="3791585"/>
            <a:ext cx="2926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自己又该做些什么准备呢？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807460" y="4663440"/>
            <a:ext cx="3191510" cy="694055"/>
            <a:chOff x="5427" y="7148"/>
            <a:chExt cx="5026" cy="1093"/>
          </a:xfrm>
        </p:grpSpPr>
        <p:sp>
          <p:nvSpPr>
            <p:cNvPr id="17" name="圆角矩形标注 16"/>
            <p:cNvSpPr/>
            <p:nvPr/>
          </p:nvSpPr>
          <p:spPr>
            <a:xfrm flipH="1">
              <a:off x="5427" y="7148"/>
              <a:ext cx="5026" cy="1093"/>
            </a:xfrm>
            <a:prstGeom prst="wedgeRoundRectCallout">
              <a:avLst>
                <a:gd name="adj1" fmla="val -43944"/>
                <a:gd name="adj2" fmla="val 73787"/>
                <a:gd name="adj3" fmla="val 16667"/>
              </a:avLst>
            </a:prstGeom>
            <a:noFill/>
            <a:ln>
              <a:solidFill>
                <a:srgbClr val="118EC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643" y="7380"/>
              <a:ext cx="46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altLang="en-US" sz="20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同学们又会怎么看自己？</a:t>
              </a:r>
              <a:endPara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圆角矩形 36"/>
          <p:cNvSpPr/>
          <p:nvPr/>
        </p:nvSpPr>
        <p:spPr>
          <a:xfrm>
            <a:off x="3733800" y="3219450"/>
            <a:ext cx="1080135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13795" y="407874"/>
            <a:ext cx="4653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给处于医学隔离观察的你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2828290" cy="544195"/>
            <a:chOff x="1804" y="3706"/>
            <a:chExt cx="4454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4454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412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正确认识医学隔离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748030" y="214693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25855" y="2099945"/>
            <a:ext cx="323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正确认识集中隔离医学观察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28" name="Picture 4" descr="https://gimg2.baidu.com/image_search/src=http%3A%2F%2Fwww.yujian1314.com%2FUploads%2Fueditor%2Fimage%2F20200217%2F5e4a6cf07df1a.jpg&amp;refer=http%3A%2F%2Fwww.yujian1314.com&amp;app=2002&amp;size=f9999,10000&amp;q=a80&amp;n=0&amp;g=0n&amp;fmt=auto?sec=1652869087&amp;t=971bbb6c02e0974fb682a6dadb4c2383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7058660" y="2498725"/>
            <a:ext cx="4622165" cy="283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1805940" y="2585085"/>
            <a:ext cx="424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切断传染病传播途径的有效措施之一</a:t>
            </a:r>
            <a:endParaRPr lang="zh-CN" altLang="en-US" sz="20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1213485" y="2610485"/>
            <a:ext cx="533400" cy="347980"/>
          </a:xfrm>
          <a:prstGeom prst="rightArrow">
            <a:avLst/>
          </a:prstGeom>
          <a:solidFill>
            <a:srgbClr val="11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25855" y="3070225"/>
            <a:ext cx="61233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此刻你所忍受的隔离是有意义的，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它能够有利于保护学生健康和校园、社会更大层面的安全。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954020" y="4271645"/>
            <a:ext cx="1208405" cy="540385"/>
          </a:xfrm>
          <a:prstGeom prst="roundRect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隔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离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1462405" y="5349240"/>
            <a:ext cx="1208405" cy="540385"/>
          </a:xfrm>
          <a:prstGeom prst="roundRect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为你好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4464050" y="5349240"/>
            <a:ext cx="1208405" cy="540385"/>
          </a:xfrm>
          <a:prstGeom prst="roundRect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大家好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6" name="肘形连接符 25"/>
          <p:cNvCxnSpPr>
            <a:stCxn id="23" idx="2"/>
            <a:endCxn id="24" idx="0"/>
          </p:cNvCxnSpPr>
          <p:nvPr/>
        </p:nvCxnSpPr>
        <p:spPr>
          <a:xfrm rot="5400000">
            <a:off x="2544128" y="4334828"/>
            <a:ext cx="537210" cy="1491615"/>
          </a:xfrm>
          <a:prstGeom prst="bentConnector3">
            <a:avLst>
              <a:gd name="adj1" fmla="val 49941"/>
            </a:avLst>
          </a:prstGeom>
          <a:ln w="28575">
            <a:solidFill>
              <a:srgbClr val="69CD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肘形连接符 28"/>
          <p:cNvCxnSpPr>
            <a:stCxn id="23" idx="2"/>
            <a:endCxn id="25" idx="0"/>
          </p:cNvCxnSpPr>
          <p:nvPr/>
        </p:nvCxnSpPr>
        <p:spPr>
          <a:xfrm rot="5400000" flipV="1">
            <a:off x="4044950" y="4325620"/>
            <a:ext cx="537210" cy="1510030"/>
          </a:xfrm>
          <a:prstGeom prst="bentConnector3">
            <a:avLst>
              <a:gd name="adj1" fmla="val 50000"/>
            </a:avLst>
          </a:prstGeom>
          <a:ln w="28575">
            <a:solidFill>
              <a:srgbClr val="69CD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圆角矩形 29"/>
          <p:cNvSpPr/>
          <p:nvPr/>
        </p:nvSpPr>
        <p:spPr>
          <a:xfrm>
            <a:off x="3170555" y="4888865"/>
            <a:ext cx="774700" cy="384175"/>
          </a:xfrm>
          <a:prstGeom prst="roundRect">
            <a:avLst>
              <a:gd name="adj" fmla="val 50000"/>
            </a:avLst>
          </a:prstGeom>
          <a:solidFill>
            <a:srgbClr val="11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意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义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3382010" y="3369310"/>
            <a:ext cx="1661160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2460625" y="2359660"/>
            <a:ext cx="1414780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026" name="Picture 2" descr="http://mms2.baidu.com/it/u=4191682116,673647494&amp;fm=253&amp;app=120&amp;f=PNG&amp;fmt=auto&amp;q=75?w=503&amp;h=4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095" y="1360170"/>
            <a:ext cx="5914390" cy="49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213795" y="407874"/>
            <a:ext cx="4653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给处于医学隔离观察的你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4004310" cy="544195"/>
            <a:chOff x="1804" y="3706"/>
            <a:chExt cx="6306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6306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604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自己准备行囊，带上隔离包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4" name="图片 3" descr="32303139393334373b32303230313130343bd0c4d4b8b5a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00000">
            <a:off x="4027805" y="2047240"/>
            <a:ext cx="990600" cy="9906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19480" y="233616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如果你接到了隔离通知单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77085" y="333057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网上推荐的隔离物品清单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53185" y="3757930"/>
            <a:ext cx="4638675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（供参考：丁香生活研究所，</a:t>
            </a:r>
            <a:r>
              <a:rPr lang="en-US" altLang="zh-CN" sz="1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http://m.thepaper.cn/baijiahao_17581140</a:t>
            </a:r>
            <a:r>
              <a:rPr lang="zh-CN" altLang="en-US" sz="1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1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324225" y="4893945"/>
            <a:ext cx="2238375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5" name="图片 14" descr="303b32303039333134313bbcfdcdb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960000" flipH="1">
            <a:off x="1555750" y="2854960"/>
            <a:ext cx="683260" cy="5988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55495" y="4861560"/>
            <a:ext cx="3484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根据需求，准备隔离期间物品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7" name="图片 16" descr="32313539343937343b32313539343833323bd0d0c0e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400000">
            <a:off x="897890" y="4637405"/>
            <a:ext cx="1157605" cy="1157605"/>
          </a:xfrm>
          <a:prstGeom prst="rect">
            <a:avLst/>
          </a:prstGeom>
        </p:spPr>
      </p:pic>
      <p:pic>
        <p:nvPicPr>
          <p:cNvPr id="18" name="图片 17" descr="303b32303039333134313bbcfdcdb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640000">
            <a:off x="4164330" y="4269740"/>
            <a:ext cx="683260" cy="598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3795" y="407874"/>
            <a:ext cx="4653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给处于医学隔离观察的你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2479675" cy="544195"/>
            <a:chOff x="1804" y="3706"/>
            <a:chExt cx="3905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3905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364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 fontAlgn="auto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防疫停课不停学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7103110" y="3427730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103110" y="4324350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" y="2092325"/>
            <a:ext cx="6302375" cy="420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直接连接符 13"/>
          <p:cNvCxnSpPr/>
          <p:nvPr/>
        </p:nvCxnSpPr>
        <p:spPr>
          <a:xfrm flipV="1">
            <a:off x="3583940" y="1479550"/>
            <a:ext cx="8411210" cy="1905"/>
          </a:xfrm>
          <a:prstGeom prst="line">
            <a:avLst/>
          </a:prstGeom>
          <a:ln w="19050">
            <a:solidFill>
              <a:srgbClr val="69C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026910" y="1754505"/>
            <a:ext cx="44831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加强自我学习管理，按照要求完成学业任务。保持与学校班主任、辅导员和同学的沟通联系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07910" y="3295650"/>
            <a:ext cx="400431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fontAlgn="auto">
              <a:lnSpc>
                <a:spcPct val="140000"/>
              </a:lnSpc>
              <a:buNone/>
            </a:pPr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带好学习有关的物品</a:t>
            </a:r>
            <a:endParaRPr lang="zh-CN" altLang="en-US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fontAlgn="auto">
              <a:lnSpc>
                <a:spcPct val="140000"/>
              </a:lnSpc>
              <a:buNone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书籍、复习资料、电脑等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07910" y="4203700"/>
            <a:ext cx="4004945" cy="1197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做好相应的报备、请假工作</a:t>
            </a:r>
            <a:endParaRPr lang="zh-CN" altLang="en-US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同辅导员等保持联系，有突发情况及时说明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103110" y="544766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407910" y="5402580"/>
            <a:ext cx="2926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了解对考试的影响和调整等</a:t>
            </a:r>
            <a:endParaRPr lang="zh-CN" altLang="en-US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圆角矩形 39"/>
          <p:cNvSpPr/>
          <p:nvPr/>
        </p:nvSpPr>
        <p:spPr>
          <a:xfrm>
            <a:off x="1635760" y="5523865"/>
            <a:ext cx="2011045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1635760" y="5054600"/>
            <a:ext cx="1553845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1635760" y="4538345"/>
            <a:ext cx="4983480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1635760" y="4055745"/>
            <a:ext cx="2697480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13795" y="407874"/>
            <a:ext cx="4653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给处于医学隔离观察的你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2479675" cy="544195"/>
            <a:chOff x="1804" y="3706"/>
            <a:chExt cx="3905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3905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364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 fontAlgn="auto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身心健康要维护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125855" y="1951355"/>
            <a:ext cx="589216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此刻的你，可能感受到不安、孤立无援、似乎与外面的世界切断了联系、可能还会感到内疚，害怕自己的隔离会影响到周围更多的</a:t>
            </a: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人。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31340" y="3491230"/>
            <a:ext cx="373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更需要增加人与人在一起的体验</a:t>
            </a:r>
            <a:endParaRPr lang="zh-CN" altLang="en-US" sz="20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1238885" y="3516630"/>
            <a:ext cx="533400" cy="347980"/>
          </a:xfrm>
          <a:prstGeom prst="rightArrow">
            <a:avLst/>
          </a:prstGeom>
          <a:solidFill>
            <a:srgbClr val="11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213485" y="408241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35760" y="4057015"/>
            <a:ext cx="2697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增强和父母、好友的沟通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213485" y="4574540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635760" y="4545965"/>
            <a:ext cx="4983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可以用日记、图片记录下自己的生活与他人分享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213485" y="506666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635760" y="5034915"/>
            <a:ext cx="1554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维持良好作息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1213485" y="5558790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1635760" y="5523865"/>
            <a:ext cx="2011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适度进行体育锻炼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50" name="Picture 2" descr="https://gimg2.baidu.com/image_search/src=http%3A%2F%2Fbpic.wotucdn.com%2Fback_pic%2F05%2F69%2F57%2F275b95125dd1fb5.jpg%21%2Ffw%2F274%2Fquality%2F91%2Funsharp%2Ftrue%2Fcompress%2Ftrue%2Fcanvas%2F274x416a0a0&amp;refer=http%3A%2F%2Fbpic.wotucdn.com&amp;app=2002&amp;size=f9999,10000&amp;q=a80&amp;n=0&amp;g=0n&amp;fmt=auto?sec=1653109198&amp;t=016a9148ad05ec4207aecbd9ab80677b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99" y="1210310"/>
            <a:ext cx="3368675" cy="511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0770" y="397079"/>
            <a:ext cx="3434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在校生小明的故事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7865" y="1259205"/>
            <a:ext cx="72263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明也是大二学生，他是小洪的同学和朋友。小洪因为“密接”被隔离后，他担心小洪在隔离点的生活如何？自己跟他存在“次密接”的情况吗？会不会导致自己也要集中隔离？他又该如何安慰或者鼓励在隔离中的小洪呢？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921385" y="4753610"/>
            <a:ext cx="2726690" cy="689610"/>
            <a:chOff x="1438" y="5936"/>
            <a:chExt cx="4294" cy="1086"/>
          </a:xfrm>
        </p:grpSpPr>
        <p:sp>
          <p:nvSpPr>
            <p:cNvPr id="5" name="圆角矩形标注 4"/>
            <p:cNvSpPr/>
            <p:nvPr/>
          </p:nvSpPr>
          <p:spPr>
            <a:xfrm>
              <a:off x="1438" y="5936"/>
              <a:ext cx="4294" cy="1086"/>
            </a:xfrm>
            <a:prstGeom prst="wedgeRoundRectCallout">
              <a:avLst>
                <a:gd name="adj1" fmla="val -39484"/>
                <a:gd name="adj2" fmla="val 75305"/>
                <a:gd name="adj3" fmla="val 16667"/>
              </a:avLst>
            </a:prstGeom>
            <a:noFill/>
            <a:ln>
              <a:solidFill>
                <a:srgbClr val="118EC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898" y="6117"/>
              <a:ext cx="34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存在次密接情况嘛</a:t>
              </a:r>
              <a:endPara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1401445" y="3526790"/>
            <a:ext cx="3173095" cy="689610"/>
          </a:xfrm>
          <a:prstGeom prst="wedgeRoundRectCallout">
            <a:avLst>
              <a:gd name="adj1" fmla="val -40104"/>
              <a:gd name="adj2" fmla="val 72007"/>
              <a:gd name="adj3" fmla="val 16667"/>
            </a:avLst>
          </a:prstGeom>
          <a:noFill/>
          <a:ln>
            <a:solidFill>
              <a:srgbClr val="118EC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682750" y="3663315"/>
            <a:ext cx="246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隔离点的生活是怎样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圆角矩形标注 10"/>
          <p:cNvSpPr/>
          <p:nvPr/>
        </p:nvSpPr>
        <p:spPr>
          <a:xfrm flipH="1">
            <a:off x="4151630" y="4362450"/>
            <a:ext cx="3772535" cy="694055"/>
          </a:xfrm>
          <a:prstGeom prst="wedgeRoundRectCallout">
            <a:avLst>
              <a:gd name="adj1" fmla="val -34447"/>
              <a:gd name="adj2" fmla="val 75892"/>
              <a:gd name="adj3" fmla="val 16667"/>
            </a:avLst>
          </a:prstGeom>
          <a:noFill/>
          <a:ln>
            <a:solidFill>
              <a:srgbClr val="118EC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293870" y="4500880"/>
            <a:ext cx="3484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如何安慰或鼓励被隔离的同学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074" name="Picture 2" descr="https://gimg2.baidu.com/image_search/src=http%3A%2F%2Fimg.tukuppt.com%2Fpng_preview%2F00%2F05%2F27%2Flge8Q7OrTi.jpg%21%2Ffw%2F780&amp;refer=http%3A%2F%2Fimg.tukuppt.com&amp;app=2002&amp;size=f9999,10000&amp;q=a80&amp;n=0&amp;g=0n&amp;fmt=auto?sec=1653109625&amp;t=79a3738abdca67ad1d695052f9a77b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70" y="2052003"/>
            <a:ext cx="3615372" cy="36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26165" y="377394"/>
            <a:ext cx="5466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给亲人、朋友去医学隔离的你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3141980" cy="544195"/>
            <a:chOff x="1804" y="3706"/>
            <a:chExt cx="4948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4948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460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做好防护，静候通知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748030" y="198183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25855" y="1833245"/>
            <a:ext cx="55918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遵守居住地疫情防控规定，自觉接受健康监测，配合核酸检测、测量体温。及时主动报告身心健康状况，配合做好流行病学调查。</a:t>
            </a:r>
            <a:endParaRPr lang="zh-CN" altLang="en-US" sz="2000" b="1" kern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仿宋" panose="02010609060101010101" pitchFamily="49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25855" y="3610610"/>
            <a:ext cx="3726815" cy="544195"/>
            <a:chOff x="1804" y="3706"/>
            <a:chExt cx="5869" cy="857"/>
          </a:xfrm>
        </p:grpSpPr>
        <p:sp>
          <p:nvSpPr>
            <p:cNvPr id="11" name="圆角矩形 10"/>
            <p:cNvSpPr/>
            <p:nvPr/>
          </p:nvSpPr>
          <p:spPr>
            <a:xfrm>
              <a:off x="1804" y="3706"/>
              <a:ext cx="5869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942" y="3772"/>
              <a:ext cx="55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了解可能出现的身心反应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1" name="椭圆 30"/>
          <p:cNvSpPr/>
          <p:nvPr/>
        </p:nvSpPr>
        <p:spPr>
          <a:xfrm>
            <a:off x="748030" y="438213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125855" y="4233545"/>
            <a:ext cx="68122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我会怎么办？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产生对自身状况的担心、焦虑</a:t>
            </a:r>
            <a:endParaRPr lang="zh-CN" altLang="en-US" sz="2000" b="1" kern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748030" y="490283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1125855" y="4754245"/>
            <a:ext cx="55918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他们怎么办？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产生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对亲人、朋友的担心，想给予他们关心帮忙，但不知道该如何表达。</a:t>
            </a:r>
            <a:endParaRPr lang="zh-CN" altLang="en-US" sz="2000" b="1" kern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6740" y="1789429"/>
            <a:ext cx="4953000" cy="4186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gimg2.baidu.com/image_search/src=http%3A%2F%2Fss2.meipian.me%2Fusers%2F56200722%2F34bccbaf10c3c7d1b262dd2bde8d0105.jpg%3Fmeipian-raw%2Fbucket%2Fivwen%2Fkey%2FdXNlcnMvNTYyMDA3MjIvMzRiY2NiYWYxMGMzYzdkMWIyNjJkZDJiZGU4ZDAxMDUuanBn%2Fsign%2F81ad2ceb4d36c1d64c4a376cf80c7477.jpg&amp;refer=http%3A%2F%2Fss2.meipian.me&amp;app=2002&amp;size=f9999,10000&amp;q=a80&amp;n=0&amp;g=0n&amp;fmt=auto?sec=1653108426&amp;t=e383501e22060d0118c4175037c8e56d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12658"/>
          <a:stretch>
            <a:fillRect/>
          </a:stretch>
        </p:blipFill>
        <p:spPr bwMode="auto">
          <a:xfrm>
            <a:off x="6161753" y="4350181"/>
            <a:ext cx="2830650" cy="232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连接符 3"/>
          <p:cNvCxnSpPr/>
          <p:nvPr/>
        </p:nvCxnSpPr>
        <p:spPr>
          <a:xfrm flipV="1">
            <a:off x="3583940" y="1479550"/>
            <a:ext cx="8411210" cy="1905"/>
          </a:xfrm>
          <a:prstGeom prst="line">
            <a:avLst/>
          </a:prstGeom>
          <a:ln w="19050">
            <a:solidFill>
              <a:srgbClr val="69C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2603" y="4100830"/>
            <a:ext cx="3051810" cy="30518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26165" y="377394"/>
            <a:ext cx="5466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给亲人、朋友去医学隔离的你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3406775" cy="544195"/>
            <a:chOff x="1804" y="3706"/>
            <a:chExt cx="5365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5365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508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 fontAlgn="auto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主动维持日常生活秩序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1213485" y="2146731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591310" y="2000046"/>
            <a:ext cx="60756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注意自身防护，洗手通风戴口罩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213485" y="2853486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591310" y="2810306"/>
            <a:ext cx="424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保持规律作息、均衡营养、健康心态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213485" y="3559606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91310" y="3381806"/>
            <a:ext cx="5898515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多沟通多交流，真诚表达你的关心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让对方感受到即便在不同的空间，你依然在乎和关切他们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8459" t="6817" r="3214" b="649"/>
          <a:stretch>
            <a:fillRect/>
          </a:stretch>
        </p:blipFill>
        <p:spPr>
          <a:xfrm>
            <a:off x="8877783" y="1570771"/>
            <a:ext cx="2828442" cy="2963130"/>
          </a:xfrm>
          <a:prstGeom prst="rect">
            <a:avLst/>
          </a:prstGeom>
        </p:spPr>
      </p:pic>
      <p:pic>
        <p:nvPicPr>
          <p:cNvPr id="1026" name="Picture 2" descr="https://gimg2.baidu.com/image_search/src=http%3A%2F%2Fc-ssl.duitang.com%2Fuploads%2Fblog%2F202101%2F25%2F20210125124126_22775.thumb.1000_0.jpeg&amp;refer=http%3A%2F%2Fc-ssl.duitang.com&amp;app=2002&amp;size=f9999,10000&amp;q=a80&amp;n=0&amp;g=0n&amp;fmt=auto?sec=1653108351&amp;t=053473eec65bd8ed2fe9ef95717dff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811" y="4350181"/>
            <a:ext cx="2325371" cy="232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8"/>
          <p:cNvSpPr>
            <a:spLocks noChangeArrowheads="1"/>
          </p:cNvSpPr>
          <p:nvPr/>
        </p:nvSpPr>
        <p:spPr bwMode="auto">
          <a:xfrm rot="5400000">
            <a:off x="2617787" y="4789052"/>
            <a:ext cx="459502" cy="1438668"/>
          </a:xfrm>
          <a:prstGeom prst="roundRect">
            <a:avLst>
              <a:gd name="adj" fmla="val 16667"/>
            </a:avLst>
          </a:prstGeom>
          <a:solidFill>
            <a:srgbClr val="FAF8DE"/>
          </a:solidFill>
          <a:ln w="9525">
            <a:noFill/>
            <a:round/>
          </a:ln>
        </p:spPr>
        <p:txBody>
          <a:bodyPr anchor="ctr"/>
          <a:lstStyle/>
          <a:p>
            <a:pPr algn="ctr" eaLnBrk="1" hangingPunct="1"/>
            <a:endParaRPr lang="bg-BG" altLang="en-US" sz="1705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Rounded Rectangle 8"/>
          <p:cNvSpPr>
            <a:spLocks noChangeArrowheads="1"/>
          </p:cNvSpPr>
          <p:nvPr/>
        </p:nvSpPr>
        <p:spPr bwMode="auto">
          <a:xfrm rot="5400000">
            <a:off x="2617787" y="3722252"/>
            <a:ext cx="459502" cy="1438668"/>
          </a:xfrm>
          <a:prstGeom prst="roundRect">
            <a:avLst>
              <a:gd name="adj" fmla="val 16667"/>
            </a:avLst>
          </a:prstGeom>
          <a:solidFill>
            <a:srgbClr val="FAF8DE"/>
          </a:solidFill>
          <a:ln w="9525">
            <a:noFill/>
            <a:round/>
          </a:ln>
        </p:spPr>
        <p:txBody>
          <a:bodyPr anchor="ctr"/>
          <a:lstStyle/>
          <a:p>
            <a:pPr algn="ctr" eaLnBrk="1" hangingPunct="1"/>
            <a:endParaRPr lang="bg-BG" altLang="en-US" sz="1705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ounded Rectangle 8"/>
          <p:cNvSpPr>
            <a:spLocks noChangeArrowheads="1"/>
          </p:cNvSpPr>
          <p:nvPr/>
        </p:nvSpPr>
        <p:spPr bwMode="auto">
          <a:xfrm rot="5400000">
            <a:off x="2580322" y="2718952"/>
            <a:ext cx="459502" cy="1438668"/>
          </a:xfrm>
          <a:prstGeom prst="roundRect">
            <a:avLst>
              <a:gd name="adj" fmla="val 16667"/>
            </a:avLst>
          </a:prstGeom>
          <a:solidFill>
            <a:srgbClr val="FAF8DE"/>
          </a:solidFill>
          <a:ln w="9525">
            <a:noFill/>
            <a:round/>
          </a:ln>
        </p:spPr>
        <p:txBody>
          <a:bodyPr anchor="ctr"/>
          <a:lstStyle/>
          <a:p>
            <a:pPr algn="ctr" eaLnBrk="1" hangingPunct="1"/>
            <a:endParaRPr lang="bg-BG" altLang="en-US" sz="1705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2919095" y="2416175"/>
            <a:ext cx="640080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89665" y="388824"/>
            <a:ext cx="42468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你可以利用的专业资源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3406775" cy="544195"/>
            <a:chOff x="1804" y="3706"/>
            <a:chExt cx="5365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5365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508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 fontAlgn="auto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浙江大学心理咨询服务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13155" y="1852930"/>
            <a:ext cx="95180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我校的心理咨询点分布于浙大紫金港、玉泉、华家池、之江、海宁、舟山校区，面向浙大</a:t>
            </a:r>
            <a:r>
              <a:rPr lang="zh-CN" altLang="en-US" sz="20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在校学生免费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4" name="Picture 13" descr="http://www.xlzx.zju.edu.cn/attachments/2013-10/01-1381216381-8662.jpg"/>
          <p:cNvPicPr>
            <a:picLocks noChangeAspect="1" noChangeArrowheads="1"/>
          </p:cNvPicPr>
          <p:nvPr/>
        </p:nvPicPr>
        <p:blipFill rotWithShape="1">
          <a:blip r:embed="rId1"/>
          <a:srcRect l="3119" t="9165" r="1670"/>
          <a:stretch>
            <a:fillRect/>
          </a:stretch>
        </p:blipFill>
        <p:spPr bwMode="auto">
          <a:xfrm>
            <a:off x="7420610" y="3030855"/>
            <a:ext cx="4289425" cy="2869565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椭圆 7"/>
          <p:cNvSpPr/>
          <p:nvPr/>
        </p:nvSpPr>
        <p:spPr>
          <a:xfrm>
            <a:off x="1113155" y="3009265"/>
            <a:ext cx="837565" cy="837565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113155" y="4036060"/>
            <a:ext cx="837565" cy="837565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125855" y="5062855"/>
            <a:ext cx="837565" cy="837565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303b343132323739303bb7bfcedd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9520" y="3115945"/>
            <a:ext cx="584835" cy="584835"/>
          </a:xfrm>
          <a:prstGeom prst="rect">
            <a:avLst/>
          </a:prstGeom>
        </p:spPr>
      </p:pic>
      <p:pic>
        <p:nvPicPr>
          <p:cNvPr id="18" name="图片 17" descr="343435333334373b333633343831383bcad6bbfa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9520" y="4162425"/>
            <a:ext cx="584835" cy="584835"/>
          </a:xfrm>
          <a:prstGeom prst="rect">
            <a:avLst/>
          </a:prstGeom>
        </p:spPr>
      </p:pic>
      <p:pic>
        <p:nvPicPr>
          <p:cNvPr id="19" name="图片 18" descr="343435333331383b333635373037333bb5e7c4d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5555" y="5208905"/>
            <a:ext cx="532765" cy="53276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127885" y="319913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现场预约</a:t>
            </a:r>
            <a:endParaRPr lang="zh-CN" altLang="en-US" sz="2400" b="1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27885" y="421195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预约电话</a:t>
            </a:r>
            <a:endParaRPr lang="zh-CN" altLang="en-US" sz="2400" b="1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128520" y="528129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网络预约</a:t>
            </a:r>
            <a:endParaRPr lang="zh-CN" altLang="en-US" sz="2400" b="1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707130" y="4211955"/>
            <a:ext cx="2571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0571-88206286</a:t>
            </a:r>
            <a:endParaRPr lang="en-US" altLang="zh-CN" sz="24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707130" y="3115945"/>
            <a:ext cx="380619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紫金港校区为小剧场</a:t>
            </a:r>
            <a:r>
              <a:rPr lang="en-US" altLang="zh-CN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200</a:t>
            </a:r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预约接待室</a:t>
            </a:r>
            <a:endParaRPr lang="zh-CN" altLang="en-US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其余校区请见心理健康中心网站</a:t>
            </a:r>
            <a:endParaRPr lang="zh-CN" altLang="en-US" sz="14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695700" y="5255260"/>
            <a:ext cx="32785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www.xlzx.zju.edu.cn</a:t>
            </a:r>
            <a:endParaRPr lang="en-US" altLang="zh-CN" sz="24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89665" y="388824"/>
            <a:ext cx="42468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你可以利用的专业资源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1565275" cy="544195"/>
            <a:chOff x="1804" y="3706"/>
            <a:chExt cx="2465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2465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220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 fontAlgn="auto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公益热线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7" name="矩形 9"/>
          <p:cNvSpPr>
            <a:spLocks noChangeArrowheads="1"/>
          </p:cNvSpPr>
          <p:nvPr/>
        </p:nvSpPr>
        <p:spPr bwMode="auto">
          <a:xfrm>
            <a:off x="1824355" y="1935480"/>
            <a:ext cx="4483100" cy="4756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在紧急时可拨打，仅需支付电话费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1400174" y="2592070"/>
            <a:ext cx="8422005" cy="3553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杭州市心理危机干预</a:t>
            </a:r>
            <a:r>
              <a:rPr lang="en-US" altLang="zh-CN" sz="20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20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小时热线：</a:t>
            </a:r>
            <a:r>
              <a:rPr lang="en-US" altLang="zh-CN" sz="20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0571-85029595</a:t>
            </a:r>
            <a:endParaRPr lang="en-US" altLang="zh-CN" sz="20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浙江省统一心理援助</a:t>
            </a:r>
            <a:r>
              <a:rPr lang="en-US" altLang="zh-CN" sz="20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20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小时热线</a:t>
            </a:r>
            <a:r>
              <a:rPr lang="zh-CN" altLang="en-US" sz="2000" b="1" dirty="0" smtClean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2000" b="1" dirty="0" smtClean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96525</a:t>
            </a:r>
            <a:endParaRPr lang="en-US" altLang="zh-CN" sz="2000" b="1" dirty="0" smtClean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北京心理危机研究与干预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小时热线：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010-82951332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江苏省危机干预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小时热线：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025-58255200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浙江省高校大学生心理援助热线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电话：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0571-85109955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，热线服务时间：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9:00-21:00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教育部华中师范大学心理援助热线平台开通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电话：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4009678920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010-67440033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027-59427263.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113155" y="270573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113155" y="3135630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113155" y="3620770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113155" y="405066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113155" y="454596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113155" y="538416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右箭头 32"/>
          <p:cNvSpPr/>
          <p:nvPr/>
        </p:nvSpPr>
        <p:spPr>
          <a:xfrm>
            <a:off x="1290955" y="2043430"/>
            <a:ext cx="533400" cy="347980"/>
          </a:xfrm>
          <a:prstGeom prst="rightArrow">
            <a:avLst/>
          </a:prstGeom>
          <a:solidFill>
            <a:srgbClr val="11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0740" y="972185"/>
            <a:ext cx="2880995" cy="5414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19815" y="364059"/>
            <a:ext cx="5059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疫情防控带给大学生的影响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60" name="直接连接符 59"/>
          <p:cNvCxnSpPr/>
          <p:nvPr>
            <p:custDataLst>
              <p:tags r:id="rId1"/>
            </p:custDataLst>
          </p:nvPr>
        </p:nvCxnSpPr>
        <p:spPr>
          <a:xfrm>
            <a:off x="905661" y="4716177"/>
            <a:ext cx="4919345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903756" y="3314097"/>
            <a:ext cx="914400" cy="914400"/>
          </a:xfrm>
          <a:prstGeom prst="rect">
            <a:avLst/>
          </a:pr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8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lang="zh-CN" altLang="en-US" sz="4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87066" y="3233452"/>
            <a:ext cx="371983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40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人际交往</a:t>
            </a:r>
            <a:endParaRPr lang="zh-CN" altLang="en-US" sz="240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987066" y="3723639"/>
            <a:ext cx="3719830" cy="954405"/>
          </a:xfrm>
          <a:prstGeom prst="rect">
            <a:avLst/>
          </a:prstGeom>
        </p:spPr>
        <p:txBody>
          <a:bodyPr wrap="square" tIns="0">
            <a:normAutofit lnSpcReduction="10000"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1）见面受阻，感到孤独、疏离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2）宿舍频繁交往易激发矛盾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3）线上会议、沟通成本增加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57" name="直接连接符 56"/>
          <p:cNvCxnSpPr/>
          <p:nvPr>
            <p:custDataLst>
              <p:tags r:id="rId5"/>
            </p:custDataLst>
          </p:nvPr>
        </p:nvCxnSpPr>
        <p:spPr>
          <a:xfrm>
            <a:off x="905661" y="2884138"/>
            <a:ext cx="4919345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3" name="矩形 62"/>
          <p:cNvSpPr/>
          <p:nvPr>
            <p:custDataLst>
              <p:tags r:id="rId6"/>
            </p:custDataLst>
          </p:nvPr>
        </p:nvSpPr>
        <p:spPr>
          <a:xfrm>
            <a:off x="903756" y="1482058"/>
            <a:ext cx="914400" cy="914400"/>
          </a:xfrm>
          <a:prstGeom prst="rect">
            <a:avLst/>
          </a:pr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8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zh-CN" altLang="en-US" sz="4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1987066" y="1402683"/>
            <a:ext cx="371983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40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学习</a:t>
            </a:r>
            <a:endParaRPr lang="zh-CN" altLang="en-US" sz="240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1987066" y="1892870"/>
            <a:ext cx="3719830" cy="954405"/>
          </a:xfrm>
          <a:prstGeom prst="rect">
            <a:avLst/>
          </a:prstGeom>
        </p:spPr>
        <p:txBody>
          <a:bodyPr wrap="square" tIns="0">
            <a:normAutofit lnSpcReduction="10000"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）线上学习注意力难以集中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）在宿舍上网课易受干扰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）对外交流受限</a:t>
            </a:r>
            <a:endParaRPr lang="zh-CN" altLang="en-US" sz="1600" spc="150" dirty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9"/>
            </p:custDataLst>
          </p:nvPr>
        </p:nvCxnSpPr>
        <p:spPr>
          <a:xfrm>
            <a:off x="6259697" y="4716177"/>
            <a:ext cx="4919328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7341020" y="3233391"/>
            <a:ext cx="372011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40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娱乐休闲</a:t>
            </a:r>
            <a:endParaRPr lang="zh-CN" altLang="en-US" sz="240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11"/>
            </p:custDataLst>
          </p:nvPr>
        </p:nvSpPr>
        <p:spPr>
          <a:xfrm>
            <a:off x="6258109" y="3314063"/>
            <a:ext cx="914400" cy="914400"/>
          </a:xfrm>
          <a:prstGeom prst="rect">
            <a:avLst/>
          </a:pr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>
            <a:defPPr>
              <a:defRPr lang="zh-CN"/>
            </a:defPPr>
            <a:lvl1pPr algn="ctr">
              <a:defRPr sz="4800">
                <a:solidFill>
                  <a:prstClr val="white"/>
                </a:solidFill>
              </a:defRPr>
            </a:lvl1pPr>
            <a:lvl2pPr>
              <a:defRPr>
                <a:solidFill>
                  <a:sysClr val="window" lastClr="FFFFFF"/>
                </a:solidFill>
              </a:defRPr>
            </a:lvl2pPr>
            <a:lvl3pPr>
              <a:defRPr>
                <a:solidFill>
                  <a:sysClr val="window" lastClr="FFFFFF"/>
                </a:solidFill>
              </a:defRPr>
            </a:lvl3pPr>
            <a:lvl4pPr>
              <a:defRPr>
                <a:solidFill>
                  <a:sysClr val="window" lastClr="FFFFFF"/>
                </a:solidFill>
              </a:defRPr>
            </a:lvl4pPr>
            <a:lvl5pPr>
              <a:defRPr>
                <a:solidFill>
                  <a:sysClr val="window" lastClr="FFFFFF"/>
                </a:solidFill>
              </a:defRPr>
            </a:lvl5pPr>
            <a:lvl6pPr>
              <a:defRPr>
                <a:solidFill>
                  <a:sysClr val="window" lastClr="FFFFFF"/>
                </a:solidFill>
              </a:defRPr>
            </a:lvl6pPr>
            <a:lvl7pPr>
              <a:defRPr>
                <a:solidFill>
                  <a:sysClr val="window" lastClr="FFFFFF"/>
                </a:solidFill>
              </a:defRPr>
            </a:lvl7pPr>
            <a:lvl8pPr>
              <a:defRPr>
                <a:solidFill>
                  <a:sysClr val="window" lastClr="FFFFFF"/>
                </a:solidFill>
              </a:defRPr>
            </a:lvl8pPr>
            <a:lvl9pPr>
              <a:defRPr>
                <a:solidFill>
                  <a:sysClr val="window" lastClr="FFFFFF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>
            <a:off x="7341019" y="3665505"/>
            <a:ext cx="3720113" cy="954107"/>
          </a:xfrm>
          <a:prstGeom prst="rect">
            <a:avLst/>
          </a:prstGeom>
        </p:spPr>
        <p:txBody>
          <a:bodyPr wrap="square" tIns="0">
            <a:norm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1）大学生活丰富程度降低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2）外出休闲活动如聚餐等受阻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3"/>
            </p:custDataLst>
          </p:nvPr>
        </p:nvCxnSpPr>
        <p:spPr>
          <a:xfrm>
            <a:off x="6259697" y="2884138"/>
            <a:ext cx="4919328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0" name="文本框 19"/>
          <p:cNvSpPr txBox="1"/>
          <p:nvPr>
            <p:custDataLst>
              <p:tags r:id="rId14"/>
            </p:custDataLst>
          </p:nvPr>
        </p:nvSpPr>
        <p:spPr>
          <a:xfrm>
            <a:off x="7341020" y="1402772"/>
            <a:ext cx="372011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40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找工作</a:t>
            </a:r>
            <a:endParaRPr lang="zh-CN" altLang="en-US" sz="240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矩形 25"/>
          <p:cNvSpPr/>
          <p:nvPr>
            <p:custDataLst>
              <p:tags r:id="rId15"/>
            </p:custDataLst>
          </p:nvPr>
        </p:nvSpPr>
        <p:spPr>
          <a:xfrm>
            <a:off x="6258109" y="1482025"/>
            <a:ext cx="914400" cy="914400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8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zh-CN" altLang="en-US" sz="4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6"/>
            </p:custDataLst>
          </p:nvPr>
        </p:nvSpPr>
        <p:spPr>
          <a:xfrm>
            <a:off x="7341019" y="1881876"/>
            <a:ext cx="3720113" cy="954107"/>
          </a:xfrm>
          <a:prstGeom prst="rect">
            <a:avLst/>
          </a:prstGeom>
        </p:spPr>
        <p:txBody>
          <a:bodyPr wrap="square" tIns="0"/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1）笔试/面试变线上或延期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2）空间受限，线下活动无法开展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3）多线任务压力大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下箭头 4"/>
          <p:cNvSpPr/>
          <p:nvPr/>
        </p:nvSpPr>
        <p:spPr>
          <a:xfrm rot="16200000">
            <a:off x="960120" y="5216525"/>
            <a:ext cx="544195" cy="653415"/>
          </a:xfrm>
          <a:prstGeom prst="downArrow">
            <a:avLst/>
          </a:prstGeom>
          <a:solidFill>
            <a:srgbClr val="11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986915" y="5146040"/>
            <a:ext cx="2580640" cy="794385"/>
          </a:xfrm>
          <a:prstGeom prst="roundRect">
            <a:avLst/>
          </a:prstGeom>
          <a:noFill/>
          <a:ln>
            <a:solidFill>
              <a:srgbClr val="118EC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88BD2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广泛的不确定性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447790" y="5146040"/>
            <a:ext cx="1089025" cy="794385"/>
          </a:xfrm>
          <a:prstGeom prst="roundRect">
            <a:avLst/>
          </a:prstGeom>
          <a:noFill/>
          <a:ln>
            <a:solidFill>
              <a:srgbClr val="118EC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88BD2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焦虑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7932420" y="5153660"/>
            <a:ext cx="1089025" cy="794385"/>
          </a:xfrm>
          <a:prstGeom prst="roundRect">
            <a:avLst/>
          </a:prstGeom>
          <a:noFill/>
          <a:ln>
            <a:solidFill>
              <a:srgbClr val="118EC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88BD2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惶恐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9417050" y="5146040"/>
            <a:ext cx="1089025" cy="794385"/>
          </a:xfrm>
          <a:prstGeom prst="roundRect">
            <a:avLst/>
          </a:prstGeom>
          <a:noFill/>
          <a:ln>
            <a:solidFill>
              <a:srgbClr val="118EC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88BD2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担忧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连接符 20"/>
          <p:cNvCxnSpPr>
            <a:stCxn id="9" idx="3"/>
            <a:endCxn id="10" idx="1"/>
          </p:cNvCxnSpPr>
          <p:nvPr/>
        </p:nvCxnSpPr>
        <p:spPr>
          <a:xfrm>
            <a:off x="4567555" y="5543550"/>
            <a:ext cx="1880235" cy="0"/>
          </a:xfrm>
          <a:prstGeom prst="line">
            <a:avLst/>
          </a:prstGeom>
          <a:ln>
            <a:solidFill>
              <a:srgbClr val="118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5122545" y="5113020"/>
            <a:ext cx="770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</a:rPr>
              <a:t>产生</a:t>
            </a:r>
            <a:endParaRPr lang="zh-CN" altLang="en-US" sz="2000" b="1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圆角矩形 39"/>
          <p:cNvSpPr/>
          <p:nvPr/>
        </p:nvSpPr>
        <p:spPr>
          <a:xfrm>
            <a:off x="5052060" y="2067560"/>
            <a:ext cx="767715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89665" y="388824"/>
            <a:ext cx="42468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你可以利用的专业资源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2225040" cy="544195"/>
            <a:chOff x="1804" y="3706"/>
            <a:chExt cx="3504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3504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31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 fontAlgn="auto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在校医疗资源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2" name="Picture 2" descr="https://timgsa.baidu.com/timg?image&amp;quality=80&amp;size=b9999_10000&amp;sec=1568730584654&amp;di=100a2e7542430955c354fd0d40d743c6&amp;imgtype=0&amp;src=http%3A%2F%2Fpic3.16pic.com%2F00%2F32%2F74%2F16pic_3274517_b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17" b="3306"/>
          <a:stretch>
            <a:fillRect/>
          </a:stretch>
        </p:blipFill>
        <p:spPr bwMode="auto">
          <a:xfrm>
            <a:off x="1162156" y="1935148"/>
            <a:ext cx="606025" cy="637715"/>
          </a:xfrm>
          <a:prstGeom prst="rect">
            <a:avLst/>
          </a:prstGeom>
          <a:noFill/>
        </p:spPr>
      </p:pic>
      <p:sp>
        <p:nvSpPr>
          <p:cNvPr id="19" name="矩形 9"/>
          <p:cNvSpPr>
            <a:spLocks noChangeArrowheads="1"/>
          </p:cNvSpPr>
          <p:nvPr/>
        </p:nvSpPr>
        <p:spPr bwMode="auto">
          <a:xfrm>
            <a:off x="1918431" y="2054625"/>
            <a:ext cx="6907793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ctr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校医院挂“心理科”，需付挂号费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126007" y="2670958"/>
          <a:ext cx="10334497" cy="3014891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841544"/>
                <a:gridCol w="6492953"/>
              </a:tblGrid>
              <a:tr h="857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浙大二院浙大院区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心理门诊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/>
                </a:tc>
              </a:tr>
              <a:tr h="10194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紫金港校区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周二下午、周三全天、周四下午、周五上午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/>
                </a:tc>
              </a:tr>
              <a:tr h="11376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400" b="1" kern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玉泉校区</a:t>
                      </a:r>
                      <a:endParaRPr lang="zh-CN" altLang="en-US" sz="2400" b="1" kern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周一下午、周四上午、周五下午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89665" y="388824"/>
            <a:ext cx="42468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你可以利用的专业资源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1602105" cy="544195"/>
            <a:chOff x="1804" y="3706"/>
            <a:chExt cx="2523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2523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220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 fontAlgn="auto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医疗资源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2" name="Picture 2" descr="https://timgsa.baidu.com/timg?image&amp;quality=80&amp;size=b9999_10000&amp;sec=1568730584654&amp;di=100a2e7542430955c354fd0d40d743c6&amp;imgtype=0&amp;src=http%3A%2F%2Fpic3.16pic.com%2F00%2F32%2F74%2F16pic_3274517_b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17" b="3306"/>
          <a:stretch>
            <a:fillRect/>
          </a:stretch>
        </p:blipFill>
        <p:spPr bwMode="auto">
          <a:xfrm>
            <a:off x="2902056" y="1173148"/>
            <a:ext cx="606025" cy="637715"/>
          </a:xfrm>
          <a:prstGeom prst="rect">
            <a:avLst/>
          </a:prstGeom>
          <a:noFill/>
        </p:spPr>
      </p:pic>
      <p:sp>
        <p:nvSpPr>
          <p:cNvPr id="19" name="矩形 9"/>
          <p:cNvSpPr>
            <a:spLocks noChangeArrowheads="1"/>
          </p:cNvSpPr>
          <p:nvPr/>
        </p:nvSpPr>
        <p:spPr bwMode="auto">
          <a:xfrm>
            <a:off x="3658331" y="1292625"/>
            <a:ext cx="6907793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ctr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必要时就医，药物治疗与心理咨询相结合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125855" y="2012315"/>
          <a:ext cx="10280015" cy="437070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25775"/>
                <a:gridCol w="5020310"/>
                <a:gridCol w="2233930"/>
              </a:tblGrid>
              <a:tr h="5670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医院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门诊挂号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4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咨询电话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>
                          <a:solidFill>
                            <a:srgbClr val="118ECE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杭州市第七人民医院</a:t>
                      </a:r>
                      <a:endParaRPr lang="zh-CN" altLang="en-US" sz="2000" b="1" dirty="0">
                        <a:solidFill>
                          <a:srgbClr val="118ECE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精神科、抑郁症、焦虑障碍、强迫障碍、睡眠障碍、心理创伤咨询治疗、心理咨询等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0571-85129501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0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kern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浙江大学附属第一医院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精神卫生科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0571-87236668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0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kern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浙江大学附属第二医院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精神科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0571-87783773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0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kern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浙江大学附属邵逸夫医院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精神卫生科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0571-86090073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kern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浙江省立同德医院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精神卫生科、失眠抑郁症、情感障碍、进食障碍、物质依赖、心身科、心理咨询等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0571-89972000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0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杭州市第二人民医院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精神心理科（医生和心理咨询师协同）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0571-88015050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2" r="16650" b="74756"/>
          <a:stretch>
            <a:fillRect/>
          </a:stretch>
        </p:blipFill>
        <p:spPr>
          <a:xfrm>
            <a:off x="0" y="4638040"/>
            <a:ext cx="5495290" cy="2227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r="17674"/>
          <a:stretch>
            <a:fillRect/>
          </a:stretch>
        </p:blipFill>
        <p:spPr>
          <a:xfrm>
            <a:off x="2724785" y="675640"/>
            <a:ext cx="6743700" cy="3962400"/>
          </a:xfrm>
          <a:prstGeom prst="rect">
            <a:avLst/>
          </a:prstGeom>
          <a:effectLst>
            <a:outerShdw blurRad="165100" dist="38100" dir="5400000" sx="102000" sy="102000" algn="t" rotWithShape="0">
              <a:prstClr val="black">
                <a:alpha val="26000"/>
              </a:prstClr>
            </a:outerShdw>
          </a:effectLst>
        </p:spPr>
      </p:pic>
      <p:sp>
        <p:nvSpPr>
          <p:cNvPr id="9" name="PA_文本框 19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ltGray">
          <a:xfrm>
            <a:off x="2990850" y="4390390"/>
            <a:ext cx="6209665" cy="4502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400" b="1" spc="300" dirty="0">
                <a:solidFill>
                  <a:srgbClr val="88BD2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愿你积极应变</a:t>
            </a:r>
            <a:r>
              <a:rPr lang="en-US" altLang="zh-CN" sz="2400" b="1" spc="300" dirty="0">
                <a:solidFill>
                  <a:srgbClr val="88BD2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b="1" spc="300" dirty="0">
                <a:solidFill>
                  <a:srgbClr val="88BD2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创造属于自己的大学生活</a:t>
            </a:r>
            <a:endParaRPr lang="zh-CN" altLang="en-US" sz="2400" b="1" spc="300" dirty="0">
              <a:solidFill>
                <a:srgbClr val="88BD24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2" r="16650" b="74756"/>
          <a:stretch>
            <a:fillRect/>
          </a:stretch>
        </p:blipFill>
        <p:spPr>
          <a:xfrm flipH="1" flipV="1">
            <a:off x="8369935" y="0"/>
            <a:ext cx="5495290" cy="2227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08385" y="386284"/>
            <a:ext cx="62788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持续的压力反应对身心健康的影响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276350" y="1357638"/>
            <a:ext cx="10037445" cy="3836084"/>
            <a:chOff x="1942" y="1833"/>
            <a:chExt cx="15807" cy="6041"/>
          </a:xfrm>
        </p:grpSpPr>
        <p:sp>
          <p:nvSpPr>
            <p:cNvPr id="38" name="Oval 9"/>
            <p:cNvSpPr/>
            <p:nvPr>
              <p:custDataLst>
                <p:tags r:id="rId1"/>
              </p:custDataLst>
            </p:nvPr>
          </p:nvSpPr>
          <p:spPr>
            <a:xfrm>
              <a:off x="8740" y="4110"/>
              <a:ext cx="3765" cy="3765"/>
            </a:xfrm>
            <a:prstGeom prst="ellipse">
              <a:avLst/>
            </a:prstGeom>
            <a:solidFill>
              <a:srgbClr val="69A35B">
                <a:alpha val="70000"/>
              </a:srgbClr>
            </a:soli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alpha val="50000"/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alpha val="50000"/>
                <a:hueOff val="0"/>
                <a:satOff val="0"/>
                <a:lumOff val="0"/>
                <a:alphaOff val="0"/>
              </a:srgbClr>
            </a:effectRef>
            <a:fontRef idx="minor">
              <a:srgbClr val="000000"/>
            </a:fontRef>
          </p:style>
        </p:sp>
        <p:sp>
          <p:nvSpPr>
            <p:cNvPr id="39" name="Oval 10"/>
            <p:cNvSpPr/>
            <p:nvPr>
              <p:custDataLst>
                <p:tags r:id="rId2"/>
              </p:custDataLst>
            </p:nvPr>
          </p:nvSpPr>
          <p:spPr>
            <a:xfrm>
              <a:off x="6461" y="4110"/>
              <a:ext cx="3765" cy="3765"/>
            </a:xfrm>
            <a:prstGeom prst="ellipse">
              <a:avLst/>
            </a:prstGeom>
            <a:solidFill>
              <a:srgbClr val="1AA3AA">
                <a:alpha val="70000"/>
              </a:srgbClr>
            </a:soli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alpha val="50000"/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alpha val="50000"/>
                <a:hueOff val="0"/>
                <a:satOff val="0"/>
                <a:lumOff val="0"/>
                <a:alphaOff val="0"/>
              </a:srgbClr>
            </a:effectRef>
            <a:fontRef idx="minor">
              <a:srgbClr val="000000"/>
            </a:fontRef>
          </p:style>
        </p:sp>
        <p:sp>
          <p:nvSpPr>
            <p:cNvPr id="56" name="Oval 8"/>
            <p:cNvSpPr/>
            <p:nvPr>
              <p:custDataLst>
                <p:tags r:id="rId3"/>
              </p:custDataLst>
            </p:nvPr>
          </p:nvSpPr>
          <p:spPr>
            <a:xfrm>
              <a:off x="6461" y="1833"/>
              <a:ext cx="3765" cy="3765"/>
            </a:xfrm>
            <a:prstGeom prst="ellipse">
              <a:avLst/>
            </a:prstGeom>
            <a:solidFill>
              <a:srgbClr val="1F74AD">
                <a:alpha val="70000"/>
              </a:srgbClr>
            </a:soli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alpha val="50000"/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alpha val="50000"/>
                <a:hueOff val="0"/>
                <a:satOff val="0"/>
                <a:lumOff val="0"/>
                <a:alphaOff val="0"/>
              </a:srgbClr>
            </a:effectRef>
            <a:fontRef idx="minor">
              <a:srgbClr val="000000"/>
            </a:fontRef>
          </p:style>
        </p:sp>
        <p:sp>
          <p:nvSpPr>
            <p:cNvPr id="24" name="Oval 8"/>
            <p:cNvSpPr/>
            <p:nvPr>
              <p:custDataLst>
                <p:tags r:id="rId4"/>
              </p:custDataLst>
            </p:nvPr>
          </p:nvSpPr>
          <p:spPr>
            <a:xfrm>
              <a:off x="8740" y="1833"/>
              <a:ext cx="3765" cy="3765"/>
            </a:xfrm>
            <a:prstGeom prst="ellipse">
              <a:avLst/>
            </a:prstGeom>
            <a:solidFill>
              <a:srgbClr val="9BBB59">
                <a:alpha val="70000"/>
              </a:srgbClr>
            </a:soli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alpha val="50000"/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alpha val="50000"/>
                <a:hueOff val="0"/>
                <a:satOff val="0"/>
                <a:lumOff val="0"/>
                <a:alphaOff val="0"/>
              </a:srgbClr>
            </a:effectRef>
            <a:fontRef idx="minor">
              <a:srgbClr val="000000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40" name="Left-Right Arrow 19"/>
            <p:cNvSpPr/>
            <p:nvPr>
              <p:custDataLst>
                <p:tags r:id="rId5"/>
              </p:custDataLst>
            </p:nvPr>
          </p:nvSpPr>
          <p:spPr>
            <a:xfrm rot="16200000">
              <a:off x="7798" y="4573"/>
              <a:ext cx="889" cy="541"/>
            </a:xfrm>
            <a:prstGeom prst="leftRightArrow">
              <a:avLst>
                <a:gd name="adj1" fmla="val 37655"/>
                <a:gd name="adj2" fmla="val 473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Left-Right Arrow 19"/>
            <p:cNvSpPr/>
            <p:nvPr>
              <p:custDataLst>
                <p:tags r:id="rId6"/>
              </p:custDataLst>
            </p:nvPr>
          </p:nvSpPr>
          <p:spPr>
            <a:xfrm>
              <a:off x="9052" y="5857"/>
              <a:ext cx="889" cy="541"/>
            </a:xfrm>
            <a:prstGeom prst="leftRightArrow">
              <a:avLst>
                <a:gd name="adj1" fmla="val 37655"/>
                <a:gd name="adj2" fmla="val 473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Left-Right Arrow 19"/>
            <p:cNvSpPr/>
            <p:nvPr>
              <p:custDataLst>
                <p:tags r:id="rId7"/>
              </p:custDataLst>
            </p:nvPr>
          </p:nvSpPr>
          <p:spPr>
            <a:xfrm rot="5400000">
              <a:off x="10348" y="4573"/>
              <a:ext cx="889" cy="541"/>
            </a:xfrm>
            <a:prstGeom prst="leftRightArrow">
              <a:avLst>
                <a:gd name="adj1" fmla="val 37655"/>
                <a:gd name="adj2" fmla="val 473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Left-Right Arrow 19"/>
            <p:cNvSpPr/>
            <p:nvPr>
              <p:custDataLst>
                <p:tags r:id="rId8"/>
              </p:custDataLst>
            </p:nvPr>
          </p:nvSpPr>
          <p:spPr>
            <a:xfrm>
              <a:off x="9079" y="3445"/>
              <a:ext cx="889" cy="541"/>
            </a:xfrm>
            <a:prstGeom prst="leftRightArrow">
              <a:avLst>
                <a:gd name="adj1" fmla="val 37655"/>
                <a:gd name="adj2" fmla="val 473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314" y="2696"/>
              <a:ext cx="1358" cy="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10000"/>
                </a:lnSpc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情绪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dist">
                <a:lnSpc>
                  <a:spcPct val="110000"/>
                </a:lnSpc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反应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0513" y="2825"/>
              <a:ext cx="1358" cy="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10000"/>
                </a:lnSpc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行为反应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314" y="5931"/>
              <a:ext cx="1358" cy="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10000"/>
                </a:lnSpc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生理反应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523" y="5931"/>
              <a:ext cx="1358" cy="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10000"/>
                </a:lnSpc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认知反应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942" y="2459"/>
              <a:ext cx="3942" cy="20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 smtClean="0">
                  <a:solidFill>
                    <a:srgbClr val="E7E6E6">
                      <a:lumMod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过度担心-焦虑-恐惧</a:t>
              </a:r>
              <a:endParaRPr lang="zh-CN" altLang="en-US" sz="20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dirty="0" smtClean="0">
                  <a:solidFill>
                    <a:srgbClr val="E7E6E6">
                      <a:lumMod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不满-生气-愤怒</a:t>
              </a:r>
              <a:endParaRPr lang="zh-CN" altLang="en-US" sz="20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dirty="0" smtClean="0">
                  <a:solidFill>
                    <a:srgbClr val="E7E6E6">
                      <a:lumMod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无奈-无助-绝望…</a:t>
              </a:r>
              <a:endParaRPr lang="zh-CN" altLang="en-US" sz="20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983" y="2459"/>
              <a:ext cx="4479" cy="20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1" algn="l" defTabSz="914400">
                <a:lnSpc>
                  <a:spcPct val="130000"/>
                </a:lnSpc>
                <a:buClrTx/>
                <a:buSzTx/>
                <a:buNone/>
              </a:pPr>
              <a:r>
                <a:rPr lang="zh-CN" altLang="en-US" sz="2000" dirty="0" smtClean="0">
                  <a:solidFill>
                    <a:srgbClr val="E7E6E6">
                      <a:lumMod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坐立不安、过度警觉</a:t>
              </a:r>
              <a:endParaRPr lang="zh-CN" altLang="en-US" sz="20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lvl="1" algn="l" defTabSz="914400">
                <a:lnSpc>
                  <a:spcPct val="130000"/>
                </a:lnSpc>
                <a:buClrTx/>
                <a:buSzTx/>
                <a:buNone/>
              </a:pPr>
              <a:r>
                <a:rPr lang="zh-CN" altLang="en-US" sz="2000" dirty="0" smtClean="0">
                  <a:solidFill>
                    <a:srgbClr val="E7E6E6">
                      <a:lumMod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挑衅-攻击、退缩-逃避</a:t>
              </a:r>
              <a:endParaRPr lang="zh-CN" altLang="en-US" sz="20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lvl="1" algn="l" defTabSz="914400">
                <a:lnSpc>
                  <a:spcPct val="130000"/>
                </a:lnSpc>
                <a:buClrTx/>
                <a:buSzTx/>
                <a:buNone/>
              </a:pPr>
              <a:r>
                <a:rPr lang="zh-CN" altLang="en-US" sz="2000" dirty="0" smtClean="0">
                  <a:solidFill>
                    <a:srgbClr val="E7E6E6">
                      <a:lumMod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过度工作…</a:t>
              </a:r>
              <a:endParaRPr lang="zh-CN" altLang="en-US" sz="20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960" y="5539"/>
              <a:ext cx="4501" cy="20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1" algn="l">
                <a:lnSpc>
                  <a:spcPct val="130000"/>
                </a:lnSpc>
                <a:buClrTx/>
                <a:buSzTx/>
                <a:buNone/>
              </a:pPr>
              <a:r>
                <a:rPr lang="zh-CN" altLang="en-US" sz="2000" dirty="0" smtClean="0">
                  <a:solidFill>
                    <a:srgbClr val="E7E6E6">
                      <a:lumMod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失眠、疲劳</a:t>
              </a:r>
              <a:endParaRPr lang="zh-CN" altLang="en-US" sz="20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lvl="1" algn="l">
                <a:lnSpc>
                  <a:spcPct val="130000"/>
                </a:lnSpc>
                <a:buClrTx/>
                <a:buSzTx/>
                <a:buNone/>
              </a:pPr>
              <a:r>
                <a:rPr lang="zh-CN" altLang="en-US" sz="2000" dirty="0" smtClean="0">
                  <a:solidFill>
                    <a:srgbClr val="E7E6E6">
                      <a:lumMod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厌食或暴食</a:t>
              </a:r>
              <a:endParaRPr lang="zh-CN" altLang="en-US" sz="20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lvl="1" algn="l">
                <a:lnSpc>
                  <a:spcPct val="130000"/>
                </a:lnSpc>
                <a:buClrTx/>
                <a:buSzTx/>
                <a:buNone/>
              </a:pPr>
              <a:r>
                <a:rPr lang="zh-CN" altLang="en-US" sz="2000" dirty="0" smtClean="0">
                  <a:solidFill>
                    <a:srgbClr val="E7E6E6">
                      <a:lumMod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头晕心悸、发抖出汗…</a:t>
              </a:r>
              <a:endParaRPr lang="zh-CN" altLang="en-US" sz="20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983" y="5722"/>
              <a:ext cx="4766" cy="20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1" algn="l">
                <a:lnSpc>
                  <a:spcPct val="130000"/>
                </a:lnSpc>
                <a:buClrTx/>
                <a:buSzTx/>
                <a:buNone/>
              </a:pPr>
              <a:r>
                <a:rPr lang="zh-CN" altLang="en-US" sz="2000" dirty="0" smtClean="0">
                  <a:solidFill>
                    <a:srgbClr val="E7E6E6">
                      <a:lumMod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注意力、记忆力受限</a:t>
              </a:r>
              <a:endParaRPr lang="zh-CN" altLang="en-US" sz="20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lvl="1" algn="l">
                <a:lnSpc>
                  <a:spcPct val="130000"/>
                </a:lnSpc>
                <a:buClrTx/>
                <a:buSzTx/>
                <a:buNone/>
              </a:pPr>
              <a:r>
                <a:rPr lang="zh-CN" altLang="en-US" sz="2000" dirty="0" smtClean="0">
                  <a:solidFill>
                    <a:srgbClr val="E7E6E6">
                      <a:lumMod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思维力、决断力狭窄</a:t>
              </a:r>
              <a:endParaRPr lang="zh-CN" altLang="en-US" sz="20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lvl="1" algn="l">
                <a:lnSpc>
                  <a:spcPct val="130000"/>
                </a:lnSpc>
                <a:buClrTx/>
                <a:buSzTx/>
                <a:buNone/>
              </a:pPr>
              <a:r>
                <a:rPr lang="zh-CN" altLang="en-US" sz="2000" dirty="0" smtClean="0">
                  <a:solidFill>
                    <a:srgbClr val="E7E6E6">
                      <a:lumMod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看不到资源、希望…</a:t>
              </a:r>
              <a:endParaRPr lang="zh-CN" altLang="en-US" sz="20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048510" y="5568950"/>
            <a:ext cx="8094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重视这些身心反应，及时自我调适或者寻求专业帮助！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715" y="2907030"/>
            <a:ext cx="4439285" cy="36214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40770" y="397079"/>
            <a:ext cx="3434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在校生小蓝的故事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4370" y="1132840"/>
            <a:ext cx="1049401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45720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小蓝今年大三了，同学们最近在调侃</a:t>
            </a:r>
            <a:r>
              <a:rPr lang="zh-CN" altLang="en-US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“大学就四年，疫情占三年”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觉得无奈的同时，也有点感叹“生不逢时”！因为疫情的影响，有些课程变成线上教学，虽然已经习惯听网课，但总是很难集中注意力，容易开小差、犯困，动不动就想打开其他网页看看新闻资讯，等回过神来已经错过老师讲的好几个知识点了，得课后花更多的时间来补上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6585" y="2827020"/>
            <a:ext cx="7252970" cy="3076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45720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因为上网课，大家在寝室的时间越来越长，</a:t>
            </a:r>
            <a:r>
              <a:rPr lang="zh-CN" altLang="en-US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室友们生活习惯、理念上的差异在频繁相处中更加凸显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，偶尔还会爆发冲突和矛盾。以前遇到这些情况，自己可能会更多去图书馆、自习室，但现在空间有限又无处可去，让小蓝感到更加苦恼，比以往更容易烦躁。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45720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没有疫情的时候，他会经常跟朋友聚会，联络感情也能舒缓减压。但最近也好久没见面了。虽然能够通过电话和视频偶尔聊聊天，但</a:t>
            </a:r>
            <a:r>
              <a:rPr lang="zh-CN" altLang="en-US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自己遇到烦恼、挫折的时候不能当面倾诉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，还是让自己感到孤独。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4" t="2562" r="-3552" b="12035"/>
          <a:stretch>
            <a:fillRect/>
          </a:stretch>
        </p:blipFill>
        <p:spPr>
          <a:xfrm>
            <a:off x="185420" y="1339215"/>
            <a:ext cx="4355465" cy="535114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40770" y="397079"/>
            <a:ext cx="3434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在校生小蓝的故事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25850" y="1165860"/>
            <a:ext cx="7813675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小蓝很希望疫情能够快点结束，回到之前的生活当中去。但每天看各个城市新增病例的新闻、很多人发布的囤货指南，又感到非常焦虑和恐慌，并且想着即将到来的五一，自己也不知道能不能回家。</a:t>
            </a:r>
            <a:r>
              <a:rPr lang="zh-CN" altLang="en-US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小蓝期盼着能重回以往生活秩序，对比现实难免感到失落和遗憾，还有一种深深的无力感，不知道能怎么办？</a:t>
            </a:r>
            <a:endParaRPr lang="zh-CN" altLang="en-US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 descr="31393935333435333b31393936363134393bcbbcbfbc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60000">
            <a:off x="4384040" y="3676650"/>
            <a:ext cx="1419860" cy="14198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96000" y="3833495"/>
            <a:ext cx="46291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此刻在学校学习和生活的你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有同小蓝类似的困扰吗？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26165" y="386284"/>
            <a:ext cx="6685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给依然努力维持正常学习、生活的你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4917440" cy="543560"/>
            <a:chOff x="1804" y="3706"/>
            <a:chExt cx="7744" cy="856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7745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748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学习上，学会为自己设立心理边界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324610" y="2331720"/>
            <a:ext cx="310769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为学习设置专门的时间，在这段时间内，和游戏、社交软件断舍离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98415" y="2336800"/>
            <a:ext cx="3107055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融入学习氛围，可去图书馆、自习室、实验室在集体氛围的熏陶下自主学习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24610" y="4366895"/>
            <a:ext cx="3108325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在寝室，为学习进行重新布置，使其更适合在寝室学习时能够帮助你专注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62855" y="4366260"/>
            <a:ext cx="311277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与同学、室友等结伴，互相监督，发挥1+1＞2的力量！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72355" y="1669366"/>
            <a:ext cx="2604564" cy="5034964"/>
          </a:xfrm>
          <a:prstGeom prst="rect">
            <a:avLst/>
          </a:prstGeom>
        </p:spPr>
      </p:pic>
      <p:pic>
        <p:nvPicPr>
          <p:cNvPr id="43" name="图片 42"/>
          <p:cNvPicPr/>
          <p:nvPr/>
        </p:nvPicPr>
        <p:blipFill>
          <a:blip r:embed="rId3"/>
          <a:srcRect l="17508" t="2911" r="21859" b="7829"/>
          <a:stretch>
            <a:fillRect/>
          </a:stretch>
        </p:blipFill>
        <p:spPr>
          <a:xfrm>
            <a:off x="9189085" y="2336800"/>
            <a:ext cx="1971675" cy="3460115"/>
          </a:xfrm>
          <a:prstGeom prst="roundRect">
            <a:avLst>
              <a:gd name="adj" fmla="val 1223"/>
            </a:avLst>
          </a:prstGeom>
          <a:noFill/>
          <a:ln w="9525">
            <a:noFill/>
          </a:ln>
        </p:spPr>
      </p:pic>
      <p:sp>
        <p:nvSpPr>
          <p:cNvPr id="44" name="圆角矩形 43"/>
          <p:cNvSpPr/>
          <p:nvPr/>
        </p:nvSpPr>
        <p:spPr>
          <a:xfrm>
            <a:off x="1125855" y="2096135"/>
            <a:ext cx="3505200" cy="1763395"/>
          </a:xfrm>
          <a:prstGeom prst="roundRect">
            <a:avLst/>
          </a:prstGeom>
          <a:noFill/>
          <a:ln>
            <a:solidFill>
              <a:srgbClr val="69CD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44"/>
          <p:cNvSpPr/>
          <p:nvPr/>
        </p:nvSpPr>
        <p:spPr>
          <a:xfrm>
            <a:off x="4866640" y="2096135"/>
            <a:ext cx="3505200" cy="1763395"/>
          </a:xfrm>
          <a:prstGeom prst="roundRect">
            <a:avLst/>
          </a:prstGeom>
          <a:noFill/>
          <a:ln>
            <a:solidFill>
              <a:srgbClr val="69CD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圆角矩形 45"/>
          <p:cNvSpPr/>
          <p:nvPr/>
        </p:nvSpPr>
        <p:spPr>
          <a:xfrm>
            <a:off x="1125855" y="4130675"/>
            <a:ext cx="3505200" cy="1763395"/>
          </a:xfrm>
          <a:prstGeom prst="roundRect">
            <a:avLst/>
          </a:prstGeom>
          <a:noFill/>
          <a:ln>
            <a:solidFill>
              <a:srgbClr val="69CD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圆角矩形 46"/>
          <p:cNvSpPr/>
          <p:nvPr/>
        </p:nvSpPr>
        <p:spPr>
          <a:xfrm>
            <a:off x="4866640" y="4130675"/>
            <a:ext cx="3505200" cy="1763395"/>
          </a:xfrm>
          <a:prstGeom prst="roundRect">
            <a:avLst/>
          </a:prstGeom>
          <a:noFill/>
          <a:ln>
            <a:solidFill>
              <a:srgbClr val="69CD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l="1797" t="-1770" r="-1797" b="13205"/>
          <a:stretch>
            <a:fillRect/>
          </a:stretch>
        </p:blipFill>
        <p:spPr>
          <a:xfrm>
            <a:off x="9196705" y="1097915"/>
            <a:ext cx="2898140" cy="559181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4000"/>
              </a:srgbClr>
            </a:outerShdw>
            <a:softEdge rad="31750"/>
          </a:effectLst>
        </p:spPr>
      </p:pic>
      <p:sp>
        <p:nvSpPr>
          <p:cNvPr id="2" name="矩形 1"/>
          <p:cNvSpPr/>
          <p:nvPr/>
        </p:nvSpPr>
        <p:spPr>
          <a:xfrm>
            <a:off x="1126165" y="386284"/>
            <a:ext cx="6685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给依然努力维持正常学习、生活的你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4015105" cy="544195"/>
            <a:chOff x="1804" y="3706"/>
            <a:chExt cx="6323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6323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604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社交上，创造新的关系模式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748030" y="214693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25855" y="2099945"/>
            <a:ext cx="450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亲子关系：沟通时可以补充更多的细节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48030" y="3242310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25855" y="3195320"/>
            <a:ext cx="373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恋爱关系：专属于你们的小确幸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48030" y="512508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25855" y="5078095"/>
            <a:ext cx="678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寝室关系：面对亲近带来的支持与冲突，重新讨论寝室规则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25855" y="2563495"/>
            <a:ext cx="7269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让父母了解你每天发生了什么，或许就能很大程度上增加他们的确定感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25855" y="3629025"/>
            <a:ext cx="854900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80000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本地恋：没有浪漫大餐，但有长情的日常陪伴，在校也可以日常约会；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80000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异地恋：多视频聊天，看同一个电影、听同一首歌等，列出想要一起做的事情；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80000"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在关系中更多、更主动地进行表达</a:t>
            </a:r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1213485" y="4504055"/>
            <a:ext cx="533400" cy="347980"/>
          </a:xfrm>
          <a:prstGeom prst="rightArrow">
            <a:avLst/>
          </a:prstGeom>
          <a:solidFill>
            <a:srgbClr val="11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125855" y="5429885"/>
            <a:ext cx="1006157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80000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更多在一起的时光，带来了更深入认识彼此的机会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80000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冲突给到“沟通”的契机：表达需求，共同协商，调整并重新设置一个大家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80000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都认同的新规则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方式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圆角矩形 36"/>
          <p:cNvSpPr/>
          <p:nvPr/>
        </p:nvSpPr>
        <p:spPr>
          <a:xfrm>
            <a:off x="1557020" y="6108700"/>
            <a:ext cx="3602355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1550035" y="5699760"/>
            <a:ext cx="3111500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1564005" y="5299075"/>
            <a:ext cx="825500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1567815" y="4897755"/>
            <a:ext cx="3547110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1535430" y="4495165"/>
            <a:ext cx="7694295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1567815" y="4091305"/>
            <a:ext cx="7488555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1567815" y="3057525"/>
            <a:ext cx="3318510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1567815" y="2658110"/>
            <a:ext cx="3775710" cy="351790"/>
          </a:xfrm>
          <a:prstGeom prst="roundRect">
            <a:avLst>
              <a:gd name="adj" fmla="val 50000"/>
            </a:avLst>
          </a:prstGeom>
          <a:solidFill>
            <a:srgbClr val="88BD2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26165" y="386284"/>
            <a:ext cx="6685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给依然努力维持正常学习、生活的你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6366510" cy="544195"/>
            <a:chOff x="1804" y="3706"/>
            <a:chExt cx="10026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10026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988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身体上，利用减压操和蝴蝶拍给自己一个抱抱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748030" y="188023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25855" y="1833245"/>
            <a:ext cx="944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  <a:sym typeface="+mn-ea"/>
              </a:rPr>
              <a:t>减压操</a:t>
            </a:r>
            <a:endParaRPr lang="zh-CN" altLang="en-US" sz="2000" b="1" kern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仿宋" panose="02010609060101010101" pitchFamily="49" charset="-122"/>
              <a:sym typeface="+mn-ea"/>
            </a:endParaRPr>
          </a:p>
        </p:txBody>
      </p:sp>
      <p:pic>
        <p:nvPicPr>
          <p:cNvPr id="2050" name="Picture 2" descr="https://gimg2.baidu.com/image_search/src=http%3A%2F%2Fss2.meipian.me%2Fusers%2F79772146%2F1482a426b4367d3f63eaf96f739d5167.gif%3Fmeipian-raw%2Fbucket%2Fivwen%2Fkey%2FdXNlcnMvNzk3NzIxNDYvMTQ4MmE0MjZiNDM2N2QzZjYzZWFmOTZmNzM5ZDUxNjcuZ2lm%2Fsign%2F817af689d08376df22bfee21f0e9f550.jpg&amp;refer=http%3A%2F%2Fss2.meipian.me&amp;app=2002&amp;size=f9999,10000&amp;q=a80&amp;n=0&amp;g=0n&amp;fmt=auto?sec=1652868363&amp;t=b6d11637e072e9454840d0933162fc3a"/>
          <p:cNvPicPr>
            <a:picLocks noChangeAspect="1" noChangeArrowheads="1" noCrop="1"/>
          </p:cNvPicPr>
          <p:nvPr/>
        </p:nvPicPr>
        <p:blipFill>
          <a:blip r:embed="rId1"/>
          <a:srcRect l="33750" t="2918"/>
          <a:stretch>
            <a:fillRect/>
          </a:stretch>
        </p:blipFill>
        <p:spPr bwMode="auto">
          <a:xfrm>
            <a:off x="7687310" y="3253105"/>
            <a:ext cx="4309745" cy="343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125855" y="2255520"/>
            <a:ext cx="79965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每个步骤的每个动作做6下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→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做这些动作的过程中把注意力集中在身体感觉上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03045" y="3335020"/>
            <a:ext cx="6871970" cy="779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  <a:spcAft>
                <a:spcPts val="0"/>
              </a:spcAft>
            </a:pPr>
            <a:r>
              <a:rPr lang="zh-CN" altLang="zh-CN" sz="16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拇指竖起</a:t>
            </a:r>
            <a:r>
              <a:rPr lang="zh-CN" altLang="en-US" sz="16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zh-CN" sz="16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其余四指弯曲</a:t>
            </a:r>
            <a:r>
              <a:rPr lang="zh-CN" altLang="en-US" sz="16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zh-CN" sz="16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用拇指指腹顶住太阳穴，食指中间指节的侧面从眉毛的内侧往外顺</a:t>
            </a:r>
            <a:r>
              <a:rPr lang="zh-CN" altLang="en-US" sz="16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zh-CN" sz="16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再从鼻尖内侧往外顺（沿着眼眶上下从内往外）</a:t>
            </a:r>
            <a:endParaRPr lang="zh-CN" altLang="zh-CN" sz="16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菱形 11"/>
          <p:cNvSpPr/>
          <p:nvPr/>
        </p:nvSpPr>
        <p:spPr>
          <a:xfrm>
            <a:off x="1213485" y="2701290"/>
            <a:ext cx="239395" cy="250825"/>
          </a:xfrm>
          <a:prstGeom prst="diamond">
            <a:avLst/>
          </a:prstGeom>
          <a:solidFill>
            <a:srgbClr val="69CDDC"/>
          </a:solidFill>
          <a:ln>
            <a:solidFill>
              <a:srgbClr val="69C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118ECE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03045" y="2647315"/>
            <a:ext cx="3840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spcAft>
                <a:spcPts val="0"/>
              </a:spcAft>
              <a:buClrTx/>
              <a:buSzTx/>
              <a:buFontTx/>
            </a:pPr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头顶：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双手交替拍头的顶部各拍六下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菱形 18"/>
          <p:cNvSpPr/>
          <p:nvPr/>
        </p:nvSpPr>
        <p:spPr>
          <a:xfrm>
            <a:off x="1213485" y="3104515"/>
            <a:ext cx="239395" cy="250825"/>
          </a:xfrm>
          <a:prstGeom prst="diamond">
            <a:avLst/>
          </a:prstGeom>
          <a:solidFill>
            <a:srgbClr val="69CDDC"/>
          </a:solidFill>
          <a:ln>
            <a:solidFill>
              <a:srgbClr val="69C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118ECE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03045" y="3050540"/>
            <a:ext cx="3383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spcAft>
                <a:spcPts val="0"/>
              </a:spcAft>
              <a:buClrTx/>
              <a:buSzTx/>
              <a:buFontTx/>
            </a:pPr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眼眶：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即眼保健操中的轮刮眼眶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菱形 12"/>
          <p:cNvSpPr/>
          <p:nvPr/>
        </p:nvSpPr>
        <p:spPr>
          <a:xfrm>
            <a:off x="1213485" y="4132580"/>
            <a:ext cx="239395" cy="250825"/>
          </a:xfrm>
          <a:prstGeom prst="diamond">
            <a:avLst/>
          </a:prstGeom>
          <a:solidFill>
            <a:srgbClr val="69CDDC"/>
          </a:solidFill>
          <a:ln>
            <a:solidFill>
              <a:srgbClr val="69C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118ECE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03045" y="4074795"/>
            <a:ext cx="75533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spcAft>
                <a:spcPts val="0"/>
              </a:spcAft>
            </a:pPr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太阳穴：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用食指和中指的指腹按压住太阳穴,顺时针和逆时针方向各转六下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菱形 14"/>
          <p:cNvSpPr/>
          <p:nvPr/>
        </p:nvSpPr>
        <p:spPr>
          <a:xfrm>
            <a:off x="1213485" y="4541520"/>
            <a:ext cx="239395" cy="250825"/>
          </a:xfrm>
          <a:prstGeom prst="diamond">
            <a:avLst/>
          </a:prstGeom>
          <a:solidFill>
            <a:srgbClr val="69CDDC"/>
          </a:solidFill>
          <a:ln>
            <a:solidFill>
              <a:srgbClr val="69C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118ECE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03045" y="4483735"/>
            <a:ext cx="7726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spcAft>
                <a:spcPts val="0"/>
              </a:spcAft>
              <a:buClrTx/>
              <a:buSzTx/>
              <a:buFontTx/>
            </a:pPr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鼻子：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用食指的内侧顶住鼻梁两侧的底部，食指尖顶住鼻根部后用力往下顺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菱形 16"/>
          <p:cNvSpPr/>
          <p:nvPr/>
        </p:nvSpPr>
        <p:spPr>
          <a:xfrm>
            <a:off x="1213485" y="4939665"/>
            <a:ext cx="239395" cy="250825"/>
          </a:xfrm>
          <a:prstGeom prst="diamond">
            <a:avLst/>
          </a:prstGeom>
          <a:solidFill>
            <a:srgbClr val="69CDDC"/>
          </a:solidFill>
          <a:ln>
            <a:solidFill>
              <a:srgbClr val="69C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118EC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503045" y="4881880"/>
            <a:ext cx="3611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spcAft>
                <a:spcPts val="0"/>
              </a:spcAft>
              <a:buClrTx/>
              <a:buSzTx/>
              <a:buFontTx/>
            </a:pPr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脸颊：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双手掌掌面用力向下搓脸颊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菱形 22"/>
          <p:cNvSpPr/>
          <p:nvPr/>
        </p:nvSpPr>
        <p:spPr>
          <a:xfrm>
            <a:off x="1213485" y="5348605"/>
            <a:ext cx="239395" cy="250825"/>
          </a:xfrm>
          <a:prstGeom prst="diamond">
            <a:avLst/>
          </a:prstGeom>
          <a:solidFill>
            <a:srgbClr val="69CDDC"/>
          </a:solidFill>
          <a:ln>
            <a:solidFill>
              <a:srgbClr val="69C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118ECE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03045" y="5290820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spcAft>
                <a:spcPts val="0"/>
              </a:spcAft>
            </a:pPr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打哈欠</a:t>
            </a:r>
            <a:endParaRPr lang="zh-CN" altLang="en-US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菱形 24"/>
          <p:cNvSpPr/>
          <p:nvPr/>
        </p:nvSpPr>
        <p:spPr>
          <a:xfrm>
            <a:off x="1213485" y="5735955"/>
            <a:ext cx="239395" cy="250825"/>
          </a:xfrm>
          <a:prstGeom prst="diamond">
            <a:avLst/>
          </a:prstGeom>
          <a:solidFill>
            <a:srgbClr val="69CDDC"/>
          </a:solidFill>
          <a:ln>
            <a:solidFill>
              <a:srgbClr val="69C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118ECE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503045" y="5678170"/>
            <a:ext cx="315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耳朵：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双手下拉左右耳垂六下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菱形 26"/>
          <p:cNvSpPr/>
          <p:nvPr/>
        </p:nvSpPr>
        <p:spPr>
          <a:xfrm>
            <a:off x="1213485" y="6155690"/>
            <a:ext cx="239395" cy="250825"/>
          </a:xfrm>
          <a:prstGeom prst="diamond">
            <a:avLst/>
          </a:prstGeom>
          <a:solidFill>
            <a:srgbClr val="69CDDC"/>
          </a:solidFill>
          <a:ln>
            <a:solidFill>
              <a:srgbClr val="69C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118ECE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492250" y="6097905"/>
            <a:ext cx="36671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spcAft>
                <a:spcPts val="0"/>
              </a:spcAft>
            </a:pPr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肩膀：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用力往上高耸,然后突然放下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C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26165" y="386284"/>
            <a:ext cx="6685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给依然努力维持正常学习、生活的你</a:t>
            </a:r>
            <a:endParaRPr lang="zh-CN" altLang="en-US" sz="3200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855" y="1210310"/>
            <a:ext cx="6366510" cy="544195"/>
            <a:chOff x="1804" y="3706"/>
            <a:chExt cx="10026" cy="857"/>
          </a:xfrm>
        </p:grpSpPr>
        <p:sp>
          <p:nvSpPr>
            <p:cNvPr id="6" name="圆角矩形 5"/>
            <p:cNvSpPr/>
            <p:nvPr/>
          </p:nvSpPr>
          <p:spPr>
            <a:xfrm>
              <a:off x="1804" y="3706"/>
              <a:ext cx="10026" cy="857"/>
            </a:xfrm>
            <a:prstGeom prst="roundRect">
              <a:avLst/>
            </a:prstGeom>
            <a:solidFill>
              <a:srgbClr val="69C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2" y="3772"/>
              <a:ext cx="988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l"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身体上，利用减压操和蝴蝶拍给自己一个抱抱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748030" y="1880235"/>
            <a:ext cx="304800" cy="304800"/>
          </a:xfrm>
          <a:prstGeom prst="ellipse">
            <a:avLst/>
          </a:prstGeom>
          <a:solidFill>
            <a:srgbClr val="69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25855" y="1833245"/>
            <a:ext cx="944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  <a:sym typeface="+mn-ea"/>
              </a:rPr>
              <a:t>蝴蝶拍</a:t>
            </a:r>
            <a:endParaRPr lang="zh-CN" altLang="en-US" sz="2000" b="1" kern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仿宋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3485" y="2270760"/>
            <a:ext cx="681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b="1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是通过有规律的拍打身体来</a:t>
            </a:r>
            <a:r>
              <a:rPr lang="zh-CN" altLang="en-US" b="1" dirty="0">
                <a:solidFill>
                  <a:srgbClr val="118EC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增加自身安全感与情绪稳定的心理技术</a:t>
            </a:r>
            <a:endParaRPr lang="zh-CN" altLang="en-US" b="1" dirty="0">
              <a:solidFill>
                <a:srgbClr val="118EC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122" name="Picture 2" descr="https://gimg2.baidu.com/image_search/src=http%3A%2F%2Fzkres1.myzaker.com%2F202003%2F5e5f14f87f780b5469000004_raw.gif&amp;refer=http%3A%2F%2Fzkres1.myzaker.com&amp;app=2002&amp;size=f9999,10000&amp;q=a80&amp;n=0&amp;g=0n&amp;fmt=auto?sec=1652868690&amp;t=827b60572d02b1112fe2984b20962f72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30" y="2791460"/>
            <a:ext cx="5765800" cy="355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/>
        </p:nvGrpSpPr>
        <p:grpSpPr>
          <a:xfrm>
            <a:off x="1875790" y="2959735"/>
            <a:ext cx="3714750" cy="899160"/>
            <a:chOff x="1911" y="4372"/>
            <a:chExt cx="7269" cy="1416"/>
          </a:xfrm>
        </p:grpSpPr>
        <p:sp>
          <p:nvSpPr>
            <p:cNvPr id="41" name="圆角矩形 40"/>
            <p:cNvSpPr/>
            <p:nvPr/>
          </p:nvSpPr>
          <p:spPr>
            <a:xfrm>
              <a:off x="1911" y="4457"/>
              <a:ext cx="7269" cy="1331"/>
            </a:xfrm>
            <a:prstGeom prst="roundRect">
              <a:avLst/>
            </a:prstGeom>
            <a:noFill/>
            <a:ln>
              <a:solidFill>
                <a:srgbClr val="69CD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69CDD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50" y="4372"/>
              <a:ext cx="7230" cy="13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双臂在胸前交叉，右手在左侧、左手在右侧，轻抱自己对侧的肩膀</a:t>
              </a:r>
              <a:endPara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875790" y="4164330"/>
            <a:ext cx="3714750" cy="866775"/>
            <a:chOff x="1911" y="6052"/>
            <a:chExt cx="7269" cy="1365"/>
          </a:xfrm>
        </p:grpSpPr>
        <p:sp>
          <p:nvSpPr>
            <p:cNvPr id="42" name="圆角矩形 41"/>
            <p:cNvSpPr/>
            <p:nvPr/>
          </p:nvSpPr>
          <p:spPr>
            <a:xfrm>
              <a:off x="1911" y="6086"/>
              <a:ext cx="7269" cy="1331"/>
            </a:xfrm>
            <a:prstGeom prst="roundRect">
              <a:avLst/>
            </a:prstGeom>
            <a:noFill/>
            <a:ln>
              <a:solidFill>
                <a:srgbClr val="69CD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69CDD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950" y="6052"/>
              <a:ext cx="7230" cy="13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双手轮流轻拍自己的臂膀，左一下、右一下为一轮</a:t>
              </a:r>
              <a:endPara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876514" y="5336540"/>
            <a:ext cx="3757136" cy="865505"/>
            <a:chOff x="2977" y="7732"/>
            <a:chExt cx="6275" cy="1363"/>
          </a:xfrm>
        </p:grpSpPr>
        <p:sp>
          <p:nvSpPr>
            <p:cNvPr id="44" name="圆角矩形 43"/>
            <p:cNvSpPr/>
            <p:nvPr/>
          </p:nvSpPr>
          <p:spPr>
            <a:xfrm>
              <a:off x="2977" y="7749"/>
              <a:ext cx="6203" cy="1331"/>
            </a:xfrm>
            <a:prstGeom prst="roundRect">
              <a:avLst/>
            </a:prstGeom>
            <a:noFill/>
            <a:ln>
              <a:solidFill>
                <a:srgbClr val="69CD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69CDD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049" y="7732"/>
              <a:ext cx="6203" cy="13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速度要慢，轻拍 </a:t>
              </a:r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4-12 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轮为一组。停下来，深吸一口气</a:t>
              </a:r>
              <a:endPara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53" name="图片 52" descr="303b333635353332353bcad6cac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3485" y="3156585"/>
            <a:ext cx="467360" cy="467360"/>
          </a:xfrm>
          <a:prstGeom prst="rect">
            <a:avLst/>
          </a:prstGeom>
        </p:spPr>
      </p:pic>
      <p:pic>
        <p:nvPicPr>
          <p:cNvPr id="54" name="图片 53" descr="303b333635353332353bcad6cac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3485" y="4374515"/>
            <a:ext cx="467360" cy="467360"/>
          </a:xfrm>
          <a:prstGeom prst="rect">
            <a:avLst/>
          </a:prstGeom>
        </p:spPr>
      </p:pic>
      <p:pic>
        <p:nvPicPr>
          <p:cNvPr id="55" name="图片 54" descr="303b333635353332353bcad6cac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3485" y="5506720"/>
            <a:ext cx="467360" cy="467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5.2.9"/>
  <p:tag name="RESOURCELIBID_ANIM" val="458"/>
</p:tagLst>
</file>

<file path=ppt/tags/tag10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70599_3*l_h_i*1_4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1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70599_3*l_h_a*1_4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170599_3*l_h_i*1_4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70599_3*l_h_f*1_4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70599_3*l_h_i*1_2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5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70599_3*l_h_a*1_2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170599_3*l_h_i*1_2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7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0599_3*l_h_f*1_2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95_3*q_h_i*1_3_1"/>
  <p:tag name="KSO_WM_TEMPLATE_CATEGORY" val="diagram"/>
  <p:tag name="KSO_WM_TEMPLATE_INDEX" val="20200195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3_1"/>
  <p:tag name="KSO_WM_UNIT_FILL_FORE_SCHEMECOLOR_INDEX" val="8"/>
  <p:tag name="KSO_WM_UNI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95_3*q_h_i*1_2_1"/>
  <p:tag name="KSO_WM_TEMPLATE_CATEGORY" val="diagram"/>
  <p:tag name="KSO_WM_TEMPLATE_INDEX" val="20200195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2_1"/>
  <p:tag name="KSO_WM_UNIT_FILL_FORE_SCHEMECOLOR_INDEX" val="7"/>
  <p:tag name="KSO_WM_UNIT_FILL_TYPE" val="1"/>
</p:tagLst>
</file>

<file path=ppt/tags/tag2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70599_3*l_h_i*1_3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95_3*q_h_i*1_1_1"/>
  <p:tag name="KSO_WM_TEMPLATE_CATEGORY" val="diagram"/>
  <p:tag name="KSO_WM_TEMPLATE_INDEX" val="20200195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1"/>
  <p:tag name="KSO_WM_UNIT_FILL_FORE_SCHEMECOLOR_INDEX" val="5"/>
  <p:tag name="KSO_WM_UNI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95_3*q_h_i*1_4_1"/>
  <p:tag name="KSO_WM_TEMPLATE_CATEGORY" val="diagram"/>
  <p:tag name="KSO_WM_TEMPLATE_INDEX" val="20200195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4_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95_3*q_i*1_1"/>
  <p:tag name="KSO_WM_TEMPLATE_CATEGORY" val="diagram"/>
  <p:tag name="KSO_WM_TEMPLATE_INDEX" val="20200195"/>
  <p:tag name="KSO_WM_UNIT_LAYERLEVEL" val="1_1"/>
  <p:tag name="KSO_WM_TAG_VERSION" val="1.0"/>
  <p:tag name="KSO_WM_BEAUTIFY_FLAG" val="#wm#"/>
  <p:tag name="KSO_WM_DIAGRAM_GROUP_CODE" val="q1-1"/>
  <p:tag name="KSO_WM_UNIT_TYPE" val="q_i"/>
  <p:tag name="KSO_WM_UNIT_INDEX" val="1_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95_3*q_i*1_2"/>
  <p:tag name="KSO_WM_TEMPLATE_CATEGORY" val="diagram"/>
  <p:tag name="KSO_WM_TEMPLATE_INDEX" val="20200195"/>
  <p:tag name="KSO_WM_UNIT_LAYERLEVEL" val="1_1"/>
  <p:tag name="KSO_WM_TAG_VERSION" val="1.0"/>
  <p:tag name="KSO_WM_BEAUTIFY_FLAG" val="#wm#"/>
  <p:tag name="KSO_WM_DIAGRAM_GROUP_CODE" val="q1-1"/>
  <p:tag name="KSO_WM_UNIT_TYPE" val="q_i"/>
  <p:tag name="KSO_WM_UNIT_INDEX" val="1_2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95_3*q_i*1_3"/>
  <p:tag name="KSO_WM_TEMPLATE_CATEGORY" val="diagram"/>
  <p:tag name="KSO_WM_TEMPLATE_INDEX" val="20200195"/>
  <p:tag name="KSO_WM_UNIT_LAYERLEVEL" val="1_1"/>
  <p:tag name="KSO_WM_TAG_VERSION" val="1.0"/>
  <p:tag name="KSO_WM_BEAUTIFY_FLAG" val="#wm#"/>
  <p:tag name="KSO_WM_DIAGRAM_GROUP_CODE" val="q1-1"/>
  <p:tag name="KSO_WM_UNIT_TYPE" val="q_i"/>
  <p:tag name="KSO_WM_UNIT_INDEX" val="1_3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95_3*q_i*1_4"/>
  <p:tag name="KSO_WM_TEMPLATE_CATEGORY" val="diagram"/>
  <p:tag name="KSO_WM_TEMPLATE_INDEX" val="20200195"/>
  <p:tag name="KSO_WM_UNIT_LAYERLEVEL" val="1_1"/>
  <p:tag name="KSO_WM_TAG_VERSION" val="1.0"/>
  <p:tag name="KSO_WM_BEAUTIFY_FLAG" val="#wm#"/>
  <p:tag name="KSO_WM_DIAGRAM_GROUP_CODE" val="q1-1"/>
  <p:tag name="KSO_WM_UNIT_TYPE" val="q_i"/>
  <p:tag name="KSO_WM_UNIT_INDEX" val="1_4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70208_3*l_i*1_1"/>
  <p:tag name="KSO_WM_TEMPLATE_CATEGORY" val="diagram"/>
  <p:tag name="KSO_WM_TEMPLATE_INDEX" val="20170208"/>
  <p:tag name="KSO_WM_UNIT_LAYERLEVEL" val="1_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REFSHAPE" val="411910100"/>
  <p:tag name="KSO_WM_UNIT_PLACING_PICTURE_USER_VIEWPORT" val="{&quot;height&quot;:5760,&quot;width&quot;:8640}"/>
</p:tagLst>
</file>

<file path=ppt/tags/tag28.xml><?xml version="1.0" encoding="utf-8"?>
<p:tagLst xmlns:p="http://schemas.openxmlformats.org/presentationml/2006/main">
  <p:tag name="KSO_WM_UNIT_TABLE_BEAUTIFY" val="smartTable{324948b9-90b0-41d2-8775-7cf2af51b944}"/>
</p:tagLst>
</file>

<file path=ppt/tags/tag29.xml><?xml version="1.0" encoding="utf-8"?>
<p:tagLst xmlns:p="http://schemas.openxmlformats.org/presentationml/2006/main">
  <p:tag name="KSO_WM_UNIT_TABLE_BEAUTIFY" val="smartTable{2dba3f56-1639-4b1a-be70-ba6dc43e33f2}"/>
  <p:tag name="TABLE_ENDDRAG_ORIGIN_RECT" val="809*344"/>
  <p:tag name="TABLE_ENDDRAG_RECT" val="88*158*809*344"/>
</p:tagLst>
</file>

<file path=ppt/tags/tag3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170599_3*l_h_i*1_3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0.xml><?xml version="1.0" encoding="utf-8"?>
<p:tagLst xmlns:p="http://schemas.openxmlformats.org/presentationml/2006/main">
  <p:tag name="PA" val="v5.2.9"/>
  <p:tag name="RESOURCELIBID_ANIM" val="458"/>
</p:tagLst>
</file>

<file path=ppt/tags/tag4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70599_3*l_h_a*1_3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70599_3*l_h_f*1_3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70599_3*l_h_i*1_1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7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170599_3*l_h_i*1_1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UNIT_ISCONTENTSTITLE" val="0"/>
  <p:tag name="KSO_WM_UNIT_DIAGRAM_MODELTYPE" val="stripeEnum"/>
  <p:tag name="KSO_WM_UNIT_SUBTYPE" val="a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599_3*l_h_f*1_1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2"/>
  <p:tag name="KSO_WM_UNIT_ID" val="diagram20170599_3*l_h_f*1_1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自定义 4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FFA3A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4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FFA3A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3595</Words>
  <Application>WPS 演示</Application>
  <PresentationFormat>宽屏</PresentationFormat>
  <Paragraphs>372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华文行楷</vt:lpstr>
      <vt:lpstr>汉仪雪君体简</vt:lpstr>
      <vt:lpstr>Calibri</vt:lpstr>
      <vt:lpstr>仿宋</vt:lpstr>
      <vt:lpstr>Arial Unicode MS</vt:lpstr>
      <vt:lpstr>等线 Light</vt:lpstr>
      <vt:lpstr>等线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lin sun</dc:creator>
  <cp:lastModifiedBy>潘大圈</cp:lastModifiedBy>
  <cp:revision>24</cp:revision>
  <dcterms:created xsi:type="dcterms:W3CDTF">2020-02-13T01:56:00Z</dcterms:created>
  <dcterms:modified xsi:type="dcterms:W3CDTF">2022-04-21T09:59:01Z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KSOTemplateUUID">
    <vt:lpwstr>v1.0_mb_tF9Qk+AXeo99FlNVeV/8sA==</vt:lpwstr>
  </property>
  <property fmtid="{D5CDD505-2E9C-101B-9397-08002B2CF9AE}" pid="4" name="ICV">
    <vt:lpwstr>0760A521F7354352AE6EBE70E07B01DE</vt:lpwstr>
  </property>
  <property fmtid="{D5CDD505-2E9C-101B-9397-08002B2CF9AE}" pid="5" name="commondata">
    <vt:lpwstr>eyJjb3VudCI6OSwiaGRpZCI6ImE2ZGEzNWY3ZDhhNTVmNGI2NjAwZDlkNDQzMTFmZDA1IiwidXNlckNvdW50Ijo5fQ==</vt:lpwstr>
  </property>
</Properties>
</file>